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140"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3T10:25:19.991"/>
    </inkml:context>
    <inkml:brush xml:id="br0">
      <inkml:brushProperty name="width" value="0.35" units="cm"/>
      <inkml:brushProperty name="height" value="0.35" units="cm"/>
      <inkml:brushProperty name="color" value="#FFFFFF"/>
    </inkml:brush>
  </inkml:definitions>
  <inkml:trace contextRef="#ctx0" brushRef="#br0">220 35 24575,'-4'81'0,"-26"148"0,23-188 0,5-31 0,1-1 0,0 1 0,1 11 0,0-20 0,0 1 0,0-1 0,1 1 0,-1-1 0,0 0 0,1 1 0,-1-1 0,1 0 0,-1 1 0,1-1 0,-1 0 0,1 1 0,1 1 0,-1-3 0,0 0 0,-1 1 0,1-1 0,0 0 0,-1 1 0,1-1 0,0 0 0,-1 0 0,1 0 0,0 1 0,-1-1 0,1 0 0,0 0 0,0 0 0,-1 0 0,1 0 0,0-1 0,-1 1 0,1 0 0,0 0 0,0 0 0,-1-1 0,1 1 0,0 0 0,-1 0 0,1-1 0,-1 1 0,1-1 0,0 0 0,41-33 0,-39 32 0,0 0 0,-1 0 0,1 0 0,0 0 0,-1-1 0,0 1 0,0-1 0,0 0 0,0 0 0,0 0 0,0 1 0,-1-2 0,0 1 0,1 0 0,0-4 0,-2 6 0,0 0 0,0-1 0,0 1 0,0-1 0,0 1 0,0 0 0,0-1 0,-1 1 0,1-1 0,0 1 0,-1 0 0,1-1 0,-1 1 0,0 0 0,1 0 0,-1-1 0,0 1 0,0 0 0,1 0 0,-1 0 0,0 0 0,0 0 0,-1 0 0,1 0 0,0 0 0,0 0 0,0 1 0,0-1 0,-1 0 0,1 1 0,0-1 0,-1 1 0,1-1 0,0 1 0,-1 0 0,1 0 0,-3-1 0,-35-3 0,31 4 0,1-1 0,-1 0 0,1 0 0,-15-5 0,-43-10 0,35 9 0,27 6 0,0-1 0,0 1 0,0-1 0,1 1 0,-1-1 0,1 0 0,-1 0 0,1 0 0,0 0 0,-1-1 0,1 1 0,0 0 0,1-1 0,-1 0 0,0 1 0,1-1 0,0 0 0,-3-6 0,-11-18 0,15 27 0,-1-1 0,1 1 0,0-1 0,0 1 0,0-1 0,0 0 0,0 1 0,0-1 0,0 1 0,0-1 0,0 1 0,0-1 0,0 1 0,1-1 0,-1 1 0,0-1 0,0 1 0,1-1 0,-1 1 0,0-1 0,0 1 0,1-1 0,-1 1 0,0-1 0,1 1 0,-1 0 0,1-1 0,-1 1 0,1 0 0,-1-1 0,1 1 0,-1 0 0,1-1 0,-1 1 0,2 0 0,24-14 0,-20 11 0,0 0 0,0 1 0,0 1 0,-1-1 0,1 1 0,0 0 0,0 0 0,0 1 0,0-1 0,10 2 0,-7 0 0,0-2 0,0 1 0,14-3 0,4-2 0,1 1 0,-1 1 0,50 2 0,-54 1 0,-19 0 0,0-1 0,-1 1 0,1-1 0,0 0 0,-1 0 0,1-1 0,0 1 0,-1-1 0,0 0 0,1 0 0,3-3 0,-3 3 0,0-1 0,0 1 0,0 0 0,0 0 0,0 0 0,1 1 0,7-3 0,15 0 0,8-1 0,62-2 0,388 7 0,-397-10 0,-40 10 0,1-2 0,51-10 0,-46 7 0,-35 3 0,-1 0 0,20-4 0,-13 1 0,0 1 0,-1 1 0,1 1 0,26 2 0,-42-1 0,0 0 0,-1 0 0,1-1 0,9-2 0,-10 1 0,1 1 0,0 0 0,0 1 0,9-1 0,43 1 0,72 3 0,-101 2 0,33 1 0,772-5 0,-831-1 0,0 1 0,1-1 0,-1-1 0,0 1 0,6-3 0,-5 2 0,-1 0 0,0 0 0,1 1 0,11-1 0,73-6 0,25 1 0,-59-1 0,-26 3 0,1 1 0,0 1 0,43 3 0,-73 0 0,-1 0 0,0 0 0,1 1 0,-1-1 0,0 0 0,0 1 0,0-1 0,1 1 0,-1-1 0,0 1 0,0 0 0,0-1 0,0 1 0,0 0 0,0 0 0,0 0 0,0 0 0,0 0 0,1 1 0,8 24 0,-9-23 0,0-1 0,-1 1 0,1 0 0,0-1 0,0 1 0,1-1 0,-1 1 0,0-1 0,1 0 0,-1 1 0,1-1 0,0 0 0,0 0 0,2 2 0,15 13 0,-17-15 0,1 1 0,-1-1 0,1 1 0,-1-1 0,1 0 0,0 0 0,0 0 0,-1 0 0,7 2 0,-9-4 0,1 0 0,-1 0 0,0 0 0,0 0 0,0 0 0,0 0 0,1 0 0,-1 0 0,0 0 0,0 0 0,0 0 0,1 0 0,-1 0 0,0 0 0,0 0 0,0 0 0,1 0 0,-1 0 0,0 0 0,0 0 0,0 0 0,1 0 0,-1 0 0,0 0 0,0-1 0,0 1 0,0 0 0,1 0 0,-1 0 0,0 0 0,0 0 0,0-1 0,0 1 0,0 0 0,0 0 0,0 0 0,1-1 0,-4-7 0,-10-7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4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customXml" Target="../ink/ink1.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817257"/>
            <a:ext cx="5713333"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Bill Splitter Application</a:t>
            </a:r>
            <a:endParaRPr lang="en-US" sz="4400" dirty="0"/>
          </a:p>
        </p:txBody>
      </p:sp>
      <p:sp>
        <p:nvSpPr>
          <p:cNvPr id="4" name="Text 1"/>
          <p:cNvSpPr/>
          <p:nvPr/>
        </p:nvSpPr>
        <p:spPr>
          <a:xfrm>
            <a:off x="837724" y="3880247"/>
            <a:ext cx="7468553"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Bill Splitter Application is designed to streamline how teams handle shared costs, ensuring transparency and efficiency. It simplifies the process of adding expenses, dividing costs among members, and tracking settlements, fostering better financial accountability within teams.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614463" y="1942773"/>
            <a:ext cx="6716673" cy="3078480"/>
          </a:xfrm>
          <a:prstGeom prst="rect">
            <a:avLst/>
          </a:prstGeom>
        </p:spPr>
      </p:pic>
      <p:sp>
        <p:nvSpPr>
          <p:cNvPr id="4" name="Text 0"/>
          <p:cNvSpPr/>
          <p:nvPr/>
        </p:nvSpPr>
        <p:spPr>
          <a:xfrm>
            <a:off x="930320" y="1942773"/>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Team List </a:t>
            </a:r>
            <a:endParaRPr lang="en-US" sz="4400" dirty="0"/>
          </a:p>
        </p:txBody>
      </p:sp>
      <p:sp>
        <p:nvSpPr>
          <p:cNvPr id="5" name="Text 1"/>
          <p:cNvSpPr/>
          <p:nvPr/>
        </p:nvSpPr>
        <p:spPr>
          <a:xfrm>
            <a:off x="930320" y="2695014"/>
            <a:ext cx="5639753"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a:t>
            </a:r>
            <a:r>
              <a:rPr lang="en-US" sz="1850" b="1" kern="0" spc="-38" dirty="0">
                <a:solidFill>
                  <a:srgbClr val="272525"/>
                </a:solidFill>
                <a:latin typeface="Source Sans Pro" pitchFamily="34" charset="0"/>
                <a:ea typeface="Source Sans Pro" pitchFamily="34" charset="-122"/>
                <a:cs typeface="Source Sans Pro" pitchFamily="34" charset="-120"/>
              </a:rPr>
              <a:t>Team List</a:t>
            </a:r>
            <a:r>
              <a:rPr lang="en-US" sz="1850" kern="0" spc="-38" dirty="0">
                <a:solidFill>
                  <a:srgbClr val="272525"/>
                </a:solidFill>
                <a:latin typeface="Source Sans Pro" pitchFamily="34" charset="0"/>
                <a:ea typeface="Source Sans Pro" pitchFamily="34" charset="-122"/>
                <a:cs typeface="Source Sans Pro" pitchFamily="34" charset="-120"/>
              </a:rPr>
              <a:t> feature allows users to </a:t>
            </a:r>
            <a:r>
              <a:rPr lang="en-US" sz="1850" b="1" kern="0" spc="-38" dirty="0">
                <a:solidFill>
                  <a:srgbClr val="272525"/>
                </a:solidFill>
                <a:latin typeface="Source Sans Pro" pitchFamily="34" charset="0"/>
                <a:ea typeface="Source Sans Pro" pitchFamily="34" charset="-122"/>
                <a:cs typeface="Source Sans Pro" pitchFamily="34" charset="-120"/>
              </a:rPr>
              <a:t>view and manage all their teams</a:t>
            </a:r>
            <a:r>
              <a:rPr lang="en-US" sz="1850" kern="0" spc="-38" dirty="0">
                <a:solidFill>
                  <a:srgbClr val="272525"/>
                </a:solidFill>
                <a:latin typeface="Source Sans Pro" pitchFamily="34" charset="0"/>
                <a:ea typeface="Source Sans Pro" pitchFamily="34" charset="-122"/>
                <a:cs typeface="Source Sans Pro" pitchFamily="34" charset="-120"/>
              </a:rPr>
              <a:t> in one place. It ensures a smooth expense-tracking process by keeping everything organized and accessible</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96022" y="0"/>
            <a:ext cx="5934378" cy="8229600"/>
          </a:xfrm>
          <a:prstGeom prst="rect">
            <a:avLst/>
          </a:prstGeom>
        </p:spPr>
      </p:pic>
      <p:sp>
        <p:nvSpPr>
          <p:cNvPr id="3" name="Text 0"/>
          <p:cNvSpPr/>
          <p:nvPr/>
        </p:nvSpPr>
        <p:spPr>
          <a:xfrm>
            <a:off x="814574" y="1691691"/>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Create Your Team</a:t>
            </a:r>
            <a:endParaRPr lang="en-US" sz="4400" dirty="0"/>
          </a:p>
        </p:txBody>
      </p:sp>
      <p:sp>
        <p:nvSpPr>
          <p:cNvPr id="4" name="Shape 1"/>
          <p:cNvSpPr/>
          <p:nvPr/>
        </p:nvSpPr>
        <p:spPr>
          <a:xfrm>
            <a:off x="814574" y="2881880"/>
            <a:ext cx="3614618" cy="3287554"/>
          </a:xfrm>
          <a:prstGeom prst="roundRect">
            <a:avLst>
              <a:gd name="adj" fmla="val 3058"/>
            </a:avLst>
          </a:prstGeom>
          <a:solidFill>
            <a:srgbClr val="F0D4F7"/>
          </a:solidFill>
          <a:ln w="7620">
            <a:solidFill>
              <a:srgbClr val="D6BADD"/>
            </a:solidFill>
            <a:prstDash val="solid"/>
          </a:ln>
        </p:spPr>
      </p:sp>
      <p:sp>
        <p:nvSpPr>
          <p:cNvPr id="5" name="Text 2"/>
          <p:cNvSpPr/>
          <p:nvPr/>
        </p:nvSpPr>
        <p:spPr>
          <a:xfrm>
            <a:off x="1122668" y="314171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Seamless Setup</a:t>
            </a:r>
            <a:endParaRPr lang="en-US" sz="2200" dirty="0"/>
          </a:p>
        </p:txBody>
      </p:sp>
      <p:sp>
        <p:nvSpPr>
          <p:cNvPr id="6" name="Text 3"/>
          <p:cNvSpPr/>
          <p:nvPr/>
        </p:nvSpPr>
        <p:spPr>
          <a:xfrm>
            <a:off x="1122668" y="3627890"/>
            <a:ext cx="3120747" cy="229814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Easily create a team from the </a:t>
            </a:r>
            <a:r>
              <a:rPr lang="en-US" sz="1850" b="1" kern="0" spc="-38" dirty="0">
                <a:solidFill>
                  <a:srgbClr val="272525"/>
                </a:solidFill>
                <a:latin typeface="Source Sans Pro" pitchFamily="34" charset="0"/>
                <a:ea typeface="Source Sans Pro" pitchFamily="34" charset="-122"/>
                <a:cs typeface="Source Sans Pro" pitchFamily="34" charset="-120"/>
              </a:rPr>
              <a:t>dashboard</a:t>
            </a:r>
            <a:r>
              <a:rPr lang="en-US" sz="1850" kern="0" spc="-38" dirty="0">
                <a:solidFill>
                  <a:srgbClr val="272525"/>
                </a:solidFill>
                <a:latin typeface="Source Sans Pro" pitchFamily="34" charset="0"/>
                <a:ea typeface="Source Sans Pro" pitchFamily="34" charset="-122"/>
                <a:cs typeface="Source Sans Pro" pitchFamily="34" charset="-120"/>
              </a:rPr>
              <a:t> after logging in. Our simple interface allows users to </a:t>
            </a:r>
            <a:r>
              <a:rPr lang="en-US" sz="1850" b="1" kern="0" spc="-38" dirty="0">
                <a:solidFill>
                  <a:srgbClr val="272525"/>
                </a:solidFill>
                <a:latin typeface="Source Sans Pro" pitchFamily="34" charset="0"/>
                <a:ea typeface="Source Sans Pro" pitchFamily="34" charset="-122"/>
                <a:cs typeface="Source Sans Pro" pitchFamily="34" charset="-120"/>
              </a:rPr>
              <a:t>enter a team name and add members</a:t>
            </a:r>
            <a:r>
              <a:rPr lang="en-US" sz="1850" kern="0" spc="-38" dirty="0">
                <a:solidFill>
                  <a:srgbClr val="272525"/>
                </a:solidFill>
                <a:latin typeface="Source Sans Pro" pitchFamily="34" charset="0"/>
                <a:ea typeface="Source Sans Pro" pitchFamily="34" charset="-122"/>
                <a:cs typeface="Source Sans Pro" pitchFamily="34" charset="-120"/>
              </a:rPr>
              <a:t> quickly, making the setup process hassle-free.</a:t>
            </a:r>
            <a:endParaRPr lang="en-US" sz="1850" dirty="0"/>
          </a:p>
        </p:txBody>
      </p:sp>
      <p:sp>
        <p:nvSpPr>
          <p:cNvPr id="7" name="Shape 4"/>
          <p:cNvSpPr/>
          <p:nvPr/>
        </p:nvSpPr>
        <p:spPr>
          <a:xfrm>
            <a:off x="4877171" y="2881880"/>
            <a:ext cx="3614618" cy="3287554"/>
          </a:xfrm>
          <a:prstGeom prst="roundRect">
            <a:avLst>
              <a:gd name="adj" fmla="val 3058"/>
            </a:avLst>
          </a:prstGeom>
          <a:solidFill>
            <a:srgbClr val="F0D4F7"/>
          </a:solidFill>
          <a:ln w="7620">
            <a:solidFill>
              <a:srgbClr val="D6BADD"/>
            </a:solidFill>
            <a:prstDash val="solid"/>
          </a:ln>
        </p:spPr>
      </p:sp>
      <p:sp>
        <p:nvSpPr>
          <p:cNvPr id="8" name="Text 5"/>
          <p:cNvSpPr/>
          <p:nvPr/>
        </p:nvSpPr>
        <p:spPr>
          <a:xfrm>
            <a:off x="5227696" y="3141718"/>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Customizable Settings</a:t>
            </a:r>
            <a:endParaRPr lang="en-US" sz="2200" dirty="0"/>
          </a:p>
        </p:txBody>
      </p:sp>
      <p:sp>
        <p:nvSpPr>
          <p:cNvPr id="9" name="Text 6"/>
          <p:cNvSpPr/>
          <p:nvPr/>
        </p:nvSpPr>
        <p:spPr>
          <a:xfrm>
            <a:off x="5226223" y="3627890"/>
            <a:ext cx="3120747" cy="229814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Define </a:t>
            </a:r>
            <a:r>
              <a:rPr lang="en-US" sz="1850" b="1" kern="0" spc="-38" dirty="0">
                <a:solidFill>
                  <a:srgbClr val="272525"/>
                </a:solidFill>
                <a:latin typeface="Source Sans Pro" pitchFamily="34" charset="0"/>
                <a:ea typeface="Source Sans Pro" pitchFamily="34" charset="-122"/>
                <a:cs typeface="Source Sans Pro" pitchFamily="34" charset="-120"/>
              </a:rPr>
              <a:t>team-specific expense </a:t>
            </a:r>
            <a:r>
              <a:rPr lang="en-US" sz="1850" kern="0" spc="-38" dirty="0">
                <a:solidFill>
                  <a:srgbClr val="272525"/>
                </a:solidFill>
                <a:latin typeface="Source Sans Pro" pitchFamily="34" charset="0"/>
                <a:ea typeface="Source Sans Pro" pitchFamily="34" charset="-122"/>
                <a:cs typeface="Source Sans Pro" pitchFamily="34" charset="-120"/>
              </a:rPr>
              <a:t> and manage </a:t>
            </a:r>
            <a:r>
              <a:rPr lang="en-US" sz="1850" b="1" kern="0" spc="-38" dirty="0">
                <a:solidFill>
                  <a:srgbClr val="272525"/>
                </a:solidFill>
                <a:latin typeface="Source Sans Pro" pitchFamily="34" charset="0"/>
                <a:ea typeface="Source Sans Pro" pitchFamily="34" charset="-122"/>
                <a:cs typeface="Source Sans Pro" pitchFamily="34" charset="-120"/>
              </a:rPr>
              <a:t>settlement permissions</a:t>
            </a:r>
            <a:r>
              <a:rPr lang="en-US" sz="1850" kern="0" spc="-38" dirty="0">
                <a:solidFill>
                  <a:srgbClr val="272525"/>
                </a:solidFill>
                <a:latin typeface="Source Sans Pro" pitchFamily="34" charset="0"/>
                <a:ea typeface="Source Sans Pro" pitchFamily="34" charset="-122"/>
                <a:cs typeface="Source Sans Pro" pitchFamily="34" charset="-120"/>
              </a:rPr>
              <a:t>, ensuring that only the team creator can </a:t>
            </a:r>
            <a:r>
              <a:rPr lang="en-US" sz="1850" b="1" kern="0" spc="-38" dirty="0">
                <a:solidFill>
                  <a:srgbClr val="272525"/>
                </a:solidFill>
                <a:latin typeface="Source Sans Pro" pitchFamily="34" charset="0"/>
                <a:ea typeface="Source Sans Pro" pitchFamily="34" charset="-122"/>
                <a:cs typeface="Source Sans Pro" pitchFamily="34" charset="-120"/>
              </a:rPr>
              <a:t>settle expenses</a:t>
            </a:r>
            <a:r>
              <a:rPr lang="en-US" sz="1850" kern="0" spc="-38" dirty="0">
                <a:solidFill>
                  <a:srgbClr val="272525"/>
                </a:solidFill>
                <a:latin typeface="Source Sans Pro" pitchFamily="34" charset="0"/>
                <a:ea typeface="Source Sans Pro" pitchFamily="34" charset="-122"/>
                <a:cs typeface="Source Sans Pro" pitchFamily="34" charset="-120"/>
              </a:rPr>
              <a:t> while others can request settlements.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54516" y="2545199"/>
            <a:ext cx="6836450" cy="3139083"/>
          </a:xfrm>
          <a:prstGeom prst="rect">
            <a:avLst/>
          </a:prstGeom>
        </p:spPr>
      </p:pic>
      <p:sp>
        <p:nvSpPr>
          <p:cNvPr id="4" name="Text 0"/>
          <p:cNvSpPr/>
          <p:nvPr/>
        </p:nvSpPr>
        <p:spPr>
          <a:xfrm>
            <a:off x="837724" y="1052215"/>
            <a:ext cx="5639753" cy="1126569"/>
          </a:xfrm>
          <a:prstGeom prst="rect">
            <a:avLst/>
          </a:prstGeom>
          <a:noFill/>
          <a:ln/>
        </p:spPr>
        <p:txBody>
          <a:bodyPr wrap="square" lIns="0" tIns="0" rIns="0" bIns="0" rtlCol="0" anchor="t"/>
          <a:lstStyle/>
          <a:p>
            <a:pPr marL="0" indent="0" algn="l">
              <a:lnSpc>
                <a:spcPts val="4400"/>
              </a:lnSpc>
              <a:buNone/>
            </a:pPr>
            <a:r>
              <a:rPr lang="en-US" sz="3500" kern="0" spc="-71" dirty="0">
                <a:solidFill>
                  <a:srgbClr val="000000"/>
                </a:solidFill>
                <a:latin typeface="Source Serif Pro Semi Bold" pitchFamily="34" charset="0"/>
                <a:ea typeface="Source Serif Pro Semi Bold" pitchFamily="34" charset="-122"/>
                <a:cs typeface="Source Serif Pro Semi Bold" pitchFamily="34" charset="-120"/>
              </a:rPr>
              <a:t>Adding Expense</a:t>
            </a:r>
            <a:endParaRPr lang="en-US" sz="3500" dirty="0"/>
          </a:p>
        </p:txBody>
      </p:sp>
      <p:sp>
        <p:nvSpPr>
          <p:cNvPr id="5" name="Shape 1"/>
          <p:cNvSpPr/>
          <p:nvPr/>
        </p:nvSpPr>
        <p:spPr>
          <a:xfrm>
            <a:off x="1053108" y="2236232"/>
            <a:ext cx="22860" cy="5170884"/>
          </a:xfrm>
          <a:prstGeom prst="roundRect">
            <a:avLst>
              <a:gd name="adj" fmla="val 351846"/>
            </a:avLst>
          </a:prstGeom>
          <a:solidFill>
            <a:srgbClr val="D6BADD"/>
          </a:solidFill>
          <a:ln/>
        </p:spPr>
      </p:sp>
      <p:sp>
        <p:nvSpPr>
          <p:cNvPr id="6" name="Shape 2"/>
          <p:cNvSpPr/>
          <p:nvPr/>
        </p:nvSpPr>
        <p:spPr>
          <a:xfrm>
            <a:off x="1245632" y="2655570"/>
            <a:ext cx="574477" cy="22860"/>
          </a:xfrm>
          <a:prstGeom prst="roundRect">
            <a:avLst>
              <a:gd name="adj" fmla="val 351846"/>
            </a:avLst>
          </a:prstGeom>
          <a:solidFill>
            <a:srgbClr val="D6BADD"/>
          </a:solidFill>
          <a:ln/>
        </p:spPr>
      </p:sp>
      <p:sp>
        <p:nvSpPr>
          <p:cNvPr id="7" name="Shape 3"/>
          <p:cNvSpPr/>
          <p:nvPr/>
        </p:nvSpPr>
        <p:spPr>
          <a:xfrm>
            <a:off x="837724" y="2451616"/>
            <a:ext cx="430768" cy="430768"/>
          </a:xfrm>
          <a:prstGeom prst="roundRect">
            <a:avLst>
              <a:gd name="adj" fmla="val 18672"/>
            </a:avLst>
          </a:prstGeom>
          <a:solidFill>
            <a:srgbClr val="F0D4F7"/>
          </a:solidFill>
          <a:ln w="7620">
            <a:solidFill>
              <a:srgbClr val="D6BADD"/>
            </a:solidFill>
            <a:prstDash val="solid"/>
          </a:ln>
        </p:spPr>
      </p:sp>
      <p:sp>
        <p:nvSpPr>
          <p:cNvPr id="8" name="Text 4"/>
          <p:cNvSpPr/>
          <p:nvPr/>
        </p:nvSpPr>
        <p:spPr>
          <a:xfrm>
            <a:off x="917972" y="2498050"/>
            <a:ext cx="270272" cy="337899"/>
          </a:xfrm>
          <a:prstGeom prst="rect">
            <a:avLst/>
          </a:prstGeom>
          <a:noFill/>
          <a:ln/>
        </p:spPr>
        <p:txBody>
          <a:bodyPr wrap="none" lIns="0" tIns="0" rIns="0" bIns="0" rtlCol="0" anchor="t"/>
          <a:lstStyle/>
          <a:p>
            <a:pPr marL="0" indent="0" algn="ctr">
              <a:lnSpc>
                <a:spcPts val="2100"/>
              </a:lnSpc>
              <a:buNone/>
            </a:pPr>
            <a:r>
              <a:rPr lang="en-US" sz="2100" kern="0" spc="-4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100" dirty="0"/>
          </a:p>
        </p:txBody>
      </p:sp>
      <p:sp>
        <p:nvSpPr>
          <p:cNvPr id="9" name="Text 5"/>
          <p:cNvSpPr/>
          <p:nvPr/>
        </p:nvSpPr>
        <p:spPr>
          <a:xfrm>
            <a:off x="2010608" y="2427684"/>
            <a:ext cx="2252901" cy="281583"/>
          </a:xfrm>
          <a:prstGeom prst="rect">
            <a:avLst/>
          </a:prstGeom>
          <a:noFill/>
          <a:ln/>
        </p:spPr>
        <p:txBody>
          <a:bodyPr wrap="none" lIns="0" tIns="0" rIns="0" bIns="0" rtlCol="0" anchor="t"/>
          <a:lstStyle/>
          <a:p>
            <a:pPr marL="0" indent="0" algn="l">
              <a:lnSpc>
                <a:spcPts val="2200"/>
              </a:lnSpc>
              <a:buNone/>
            </a:pPr>
            <a:r>
              <a:rPr lang="en-US" kern="0" spc="-35" dirty="0">
                <a:solidFill>
                  <a:srgbClr val="272525"/>
                </a:solidFill>
                <a:latin typeface="Source Serif Pro Semi Bold" pitchFamily="34" charset="0"/>
                <a:ea typeface="Source Serif Pro Semi Bold" pitchFamily="34" charset="-122"/>
                <a:cs typeface="Source Serif Pro Semi Bold" pitchFamily="34" charset="-120"/>
              </a:rPr>
              <a:t>Quick &amp; Easy Entry</a:t>
            </a:r>
            <a:endParaRPr lang="en-US" dirty="0"/>
          </a:p>
        </p:txBody>
      </p:sp>
      <p:sp>
        <p:nvSpPr>
          <p:cNvPr id="10" name="Text 6"/>
          <p:cNvSpPr/>
          <p:nvPr/>
        </p:nvSpPr>
        <p:spPr>
          <a:xfrm>
            <a:off x="2010608" y="2824163"/>
            <a:ext cx="4466868" cy="918686"/>
          </a:xfrm>
          <a:prstGeom prst="rect">
            <a:avLst/>
          </a:prstGeom>
          <a:noFill/>
          <a:ln/>
        </p:spPr>
        <p:txBody>
          <a:bodyPr wrap="square" lIns="0" tIns="0" rIns="0" bIns="0" rtlCol="0" anchor="t"/>
          <a:lstStyle/>
          <a:p>
            <a:pPr marL="0" indent="0" algn="l">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Effortlessly add expenses within a team by specifying the </a:t>
            </a:r>
            <a:r>
              <a:rPr lang="en-US" sz="1500" b="1" kern="0" spc="-30" dirty="0">
                <a:solidFill>
                  <a:srgbClr val="272525"/>
                </a:solidFill>
                <a:latin typeface="Source Sans Pro" pitchFamily="34" charset="0"/>
                <a:ea typeface="Source Sans Pro" pitchFamily="34" charset="-122"/>
                <a:cs typeface="Source Sans Pro" pitchFamily="34" charset="-120"/>
              </a:rPr>
              <a:t>amount, description, and members involved</a:t>
            </a:r>
            <a:r>
              <a:rPr lang="en-US" sz="1500" kern="0" spc="-30" dirty="0">
                <a:solidFill>
                  <a:srgbClr val="272525"/>
                </a:solidFill>
                <a:latin typeface="Source Sans Pro" pitchFamily="34" charset="0"/>
                <a:ea typeface="Source Sans Pro" pitchFamily="34" charset="-122"/>
                <a:cs typeface="Source Sans Pro" pitchFamily="34" charset="-120"/>
              </a:rPr>
              <a:t>. Our intuitive interface ensures a seamless process.</a:t>
            </a:r>
            <a:endParaRPr lang="en-US" sz="1500" dirty="0"/>
          </a:p>
        </p:txBody>
      </p:sp>
      <p:sp>
        <p:nvSpPr>
          <p:cNvPr id="11" name="Shape 7"/>
          <p:cNvSpPr/>
          <p:nvPr/>
        </p:nvSpPr>
        <p:spPr>
          <a:xfrm>
            <a:off x="1245632" y="4545092"/>
            <a:ext cx="574477" cy="22860"/>
          </a:xfrm>
          <a:prstGeom prst="roundRect">
            <a:avLst>
              <a:gd name="adj" fmla="val 351846"/>
            </a:avLst>
          </a:prstGeom>
          <a:solidFill>
            <a:srgbClr val="D6BADD"/>
          </a:solidFill>
          <a:ln/>
        </p:spPr>
      </p:sp>
      <p:sp>
        <p:nvSpPr>
          <p:cNvPr id="12" name="Shape 8"/>
          <p:cNvSpPr/>
          <p:nvPr/>
        </p:nvSpPr>
        <p:spPr>
          <a:xfrm>
            <a:off x="837724" y="4341138"/>
            <a:ext cx="430768" cy="430768"/>
          </a:xfrm>
          <a:prstGeom prst="roundRect">
            <a:avLst>
              <a:gd name="adj" fmla="val 18672"/>
            </a:avLst>
          </a:prstGeom>
          <a:solidFill>
            <a:srgbClr val="F0D4F7"/>
          </a:solidFill>
          <a:ln w="7620">
            <a:solidFill>
              <a:srgbClr val="D6BADD"/>
            </a:solidFill>
            <a:prstDash val="solid"/>
          </a:ln>
        </p:spPr>
      </p:sp>
      <p:sp>
        <p:nvSpPr>
          <p:cNvPr id="13" name="Text 9"/>
          <p:cNvSpPr/>
          <p:nvPr/>
        </p:nvSpPr>
        <p:spPr>
          <a:xfrm>
            <a:off x="917972" y="4387572"/>
            <a:ext cx="270272" cy="337899"/>
          </a:xfrm>
          <a:prstGeom prst="rect">
            <a:avLst/>
          </a:prstGeom>
          <a:noFill/>
          <a:ln/>
        </p:spPr>
        <p:txBody>
          <a:bodyPr wrap="none" lIns="0" tIns="0" rIns="0" bIns="0" rtlCol="0" anchor="t"/>
          <a:lstStyle/>
          <a:p>
            <a:pPr marL="0" indent="0" algn="ctr">
              <a:lnSpc>
                <a:spcPts val="2100"/>
              </a:lnSpc>
              <a:buNone/>
            </a:pPr>
            <a:r>
              <a:rPr lang="en-US" sz="2100" kern="0" spc="-4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100" dirty="0"/>
          </a:p>
        </p:txBody>
      </p:sp>
      <p:sp>
        <p:nvSpPr>
          <p:cNvPr id="14" name="Text 10"/>
          <p:cNvSpPr/>
          <p:nvPr/>
        </p:nvSpPr>
        <p:spPr>
          <a:xfrm>
            <a:off x="2010608" y="4317206"/>
            <a:ext cx="2530435" cy="281583"/>
          </a:xfrm>
          <a:prstGeom prst="rect">
            <a:avLst/>
          </a:prstGeom>
          <a:noFill/>
          <a:ln/>
        </p:spPr>
        <p:txBody>
          <a:bodyPr wrap="none" lIns="0" tIns="0" rIns="0" bIns="0" rtlCol="0" anchor="t"/>
          <a:lstStyle/>
          <a:p>
            <a:pPr marL="0" indent="0" algn="l">
              <a:lnSpc>
                <a:spcPts val="2200"/>
              </a:lnSpc>
              <a:buNone/>
            </a:pPr>
            <a:r>
              <a:rPr lang="en-US" sz="1750" kern="0" spc="-35" dirty="0">
                <a:solidFill>
                  <a:srgbClr val="272525"/>
                </a:solidFill>
                <a:latin typeface="Source Serif Pro Semi Bold" pitchFamily="34" charset="0"/>
                <a:ea typeface="Source Serif Pro Semi Bold" pitchFamily="34" charset="-122"/>
                <a:cs typeface="Source Serif Pro Semi Bold" pitchFamily="34" charset="-120"/>
              </a:rPr>
              <a:t>Flexible Expense Splitting</a:t>
            </a:r>
            <a:endParaRPr lang="en-US" sz="1750" dirty="0"/>
          </a:p>
        </p:txBody>
      </p:sp>
      <p:sp>
        <p:nvSpPr>
          <p:cNvPr id="15" name="Text 11"/>
          <p:cNvSpPr/>
          <p:nvPr/>
        </p:nvSpPr>
        <p:spPr>
          <a:xfrm>
            <a:off x="2010608" y="4713684"/>
            <a:ext cx="4466868" cy="612458"/>
          </a:xfrm>
          <a:prstGeom prst="rect">
            <a:avLst/>
          </a:prstGeom>
          <a:noFill/>
          <a:ln/>
        </p:spPr>
        <p:txBody>
          <a:bodyPr wrap="square" lIns="0" tIns="0" rIns="0" bIns="0" rtlCol="0" anchor="t"/>
          <a:lstStyle/>
          <a:p>
            <a:pPr marL="0" indent="0" algn="l">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Choose how to split expenses – </a:t>
            </a:r>
            <a:r>
              <a:rPr lang="en-US" sz="1500" b="1" kern="0" spc="-30" dirty="0">
                <a:solidFill>
                  <a:srgbClr val="272525"/>
                </a:solidFill>
                <a:latin typeface="Source Sans Pro" pitchFamily="34" charset="0"/>
                <a:ea typeface="Source Sans Pro" pitchFamily="34" charset="-122"/>
                <a:cs typeface="Source Sans Pro" pitchFamily="34" charset="-120"/>
              </a:rPr>
              <a:t>equally among all members</a:t>
            </a:r>
            <a:r>
              <a:rPr lang="en-US" sz="1500" kern="0" spc="-30" dirty="0">
                <a:solidFill>
                  <a:srgbClr val="272525"/>
                </a:solidFill>
                <a:latin typeface="Source Sans Pro" pitchFamily="34" charset="0"/>
                <a:ea typeface="Source Sans Pro" pitchFamily="34" charset="-122"/>
                <a:cs typeface="Source Sans Pro" pitchFamily="34" charset="-120"/>
              </a:rPr>
              <a:t> or </a:t>
            </a:r>
            <a:r>
              <a:rPr lang="en-US" sz="1500" b="1" kern="0" spc="-30" dirty="0">
                <a:solidFill>
                  <a:srgbClr val="272525"/>
                </a:solidFill>
                <a:latin typeface="Source Sans Pro" pitchFamily="34" charset="0"/>
                <a:ea typeface="Source Sans Pro" pitchFamily="34" charset="-122"/>
                <a:cs typeface="Source Sans Pro" pitchFamily="34" charset="-120"/>
              </a:rPr>
              <a:t>customize shares</a:t>
            </a:r>
            <a:r>
              <a:rPr lang="en-US" sz="1500" kern="0" spc="-30" dirty="0">
                <a:solidFill>
                  <a:srgbClr val="272525"/>
                </a:solidFill>
                <a:latin typeface="Source Sans Pro" pitchFamily="34" charset="0"/>
                <a:ea typeface="Source Sans Pro" pitchFamily="34" charset="-122"/>
                <a:cs typeface="Source Sans Pro" pitchFamily="34" charset="-120"/>
              </a:rPr>
              <a:t> based on contributions.</a:t>
            </a:r>
            <a:endParaRPr lang="en-US" sz="1500" dirty="0"/>
          </a:p>
        </p:txBody>
      </p:sp>
      <p:sp>
        <p:nvSpPr>
          <p:cNvPr id="16" name="Shape 12"/>
          <p:cNvSpPr/>
          <p:nvPr/>
        </p:nvSpPr>
        <p:spPr>
          <a:xfrm>
            <a:off x="1245632" y="6128385"/>
            <a:ext cx="574477" cy="22860"/>
          </a:xfrm>
          <a:prstGeom prst="roundRect">
            <a:avLst>
              <a:gd name="adj" fmla="val 351846"/>
            </a:avLst>
          </a:prstGeom>
          <a:solidFill>
            <a:srgbClr val="D6BADD"/>
          </a:solidFill>
          <a:ln/>
        </p:spPr>
      </p:sp>
      <p:sp>
        <p:nvSpPr>
          <p:cNvPr id="17" name="Shape 13"/>
          <p:cNvSpPr/>
          <p:nvPr/>
        </p:nvSpPr>
        <p:spPr>
          <a:xfrm>
            <a:off x="837724" y="5924431"/>
            <a:ext cx="430768" cy="430768"/>
          </a:xfrm>
          <a:prstGeom prst="roundRect">
            <a:avLst>
              <a:gd name="adj" fmla="val 18672"/>
            </a:avLst>
          </a:prstGeom>
          <a:solidFill>
            <a:srgbClr val="F0D4F7"/>
          </a:solidFill>
          <a:ln w="7620">
            <a:solidFill>
              <a:srgbClr val="D6BADD"/>
            </a:solidFill>
            <a:prstDash val="solid"/>
          </a:ln>
        </p:spPr>
      </p:sp>
      <p:sp>
        <p:nvSpPr>
          <p:cNvPr id="18" name="Text 14"/>
          <p:cNvSpPr/>
          <p:nvPr/>
        </p:nvSpPr>
        <p:spPr>
          <a:xfrm>
            <a:off x="917972" y="5970865"/>
            <a:ext cx="270272" cy="337899"/>
          </a:xfrm>
          <a:prstGeom prst="rect">
            <a:avLst/>
          </a:prstGeom>
          <a:noFill/>
          <a:ln/>
        </p:spPr>
        <p:txBody>
          <a:bodyPr wrap="none" lIns="0" tIns="0" rIns="0" bIns="0" rtlCol="0" anchor="t"/>
          <a:lstStyle/>
          <a:p>
            <a:pPr marL="0" indent="0" algn="ctr">
              <a:lnSpc>
                <a:spcPts val="2100"/>
              </a:lnSpc>
              <a:buNone/>
            </a:pPr>
            <a:r>
              <a:rPr lang="en-US" sz="2100" kern="0" spc="-4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100" dirty="0"/>
          </a:p>
        </p:txBody>
      </p:sp>
      <p:sp>
        <p:nvSpPr>
          <p:cNvPr id="19" name="Text 15"/>
          <p:cNvSpPr/>
          <p:nvPr/>
        </p:nvSpPr>
        <p:spPr>
          <a:xfrm>
            <a:off x="2010608" y="5900499"/>
            <a:ext cx="2252901" cy="281583"/>
          </a:xfrm>
          <a:prstGeom prst="rect">
            <a:avLst/>
          </a:prstGeom>
          <a:noFill/>
          <a:ln/>
        </p:spPr>
        <p:txBody>
          <a:bodyPr wrap="none" lIns="0" tIns="0" rIns="0" bIns="0" rtlCol="0" anchor="t"/>
          <a:lstStyle/>
          <a:p>
            <a:pPr marL="0" indent="0" algn="l">
              <a:lnSpc>
                <a:spcPts val="2200"/>
              </a:lnSpc>
              <a:buNone/>
            </a:pPr>
            <a:r>
              <a:rPr lang="en-US" sz="1750" kern="0" spc="-35" dirty="0">
                <a:solidFill>
                  <a:srgbClr val="272525"/>
                </a:solidFill>
                <a:latin typeface="Source Serif Pro Semi Bold" pitchFamily="34" charset="0"/>
                <a:ea typeface="Source Serif Pro Semi Bold" pitchFamily="34" charset="-122"/>
                <a:cs typeface="Source Serif Pro Semi Bold" pitchFamily="34" charset="-120"/>
              </a:rPr>
              <a:t>Transparent Tracking</a:t>
            </a:r>
            <a:endParaRPr lang="en-US" sz="1750" dirty="0"/>
          </a:p>
        </p:txBody>
      </p:sp>
      <p:sp>
        <p:nvSpPr>
          <p:cNvPr id="20" name="Text 16"/>
          <p:cNvSpPr/>
          <p:nvPr/>
        </p:nvSpPr>
        <p:spPr>
          <a:xfrm>
            <a:off x="2010608" y="6296978"/>
            <a:ext cx="4466868" cy="918686"/>
          </a:xfrm>
          <a:prstGeom prst="rect">
            <a:avLst/>
          </a:prstGeom>
          <a:noFill/>
          <a:ln/>
        </p:spPr>
        <p:txBody>
          <a:bodyPr wrap="square" lIns="0" tIns="0" rIns="0" bIns="0" rtlCol="0" anchor="t"/>
          <a:lstStyle/>
          <a:p>
            <a:pPr marL="0" indent="0" algn="l">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View a </a:t>
            </a:r>
            <a:r>
              <a:rPr lang="en-US" sz="1500" b="1" kern="0" spc="-30" dirty="0">
                <a:solidFill>
                  <a:srgbClr val="272525"/>
                </a:solidFill>
                <a:latin typeface="Source Sans Pro" pitchFamily="34" charset="0"/>
                <a:ea typeface="Source Sans Pro" pitchFamily="34" charset="-122"/>
                <a:cs typeface="Source Sans Pro" pitchFamily="34" charset="-120"/>
              </a:rPr>
              <a:t>detailed list of all expenses</a:t>
            </a:r>
            <a:r>
              <a:rPr lang="en-US" sz="1500" kern="0" spc="-30" dirty="0">
                <a:solidFill>
                  <a:srgbClr val="272525"/>
                </a:solidFill>
                <a:latin typeface="Source Sans Pro" pitchFamily="34" charset="0"/>
                <a:ea typeface="Source Sans Pro" pitchFamily="34" charset="-122"/>
                <a:cs typeface="Source Sans Pro" pitchFamily="34" charset="-120"/>
              </a:rPr>
              <a:t> within the team, ensuring clarity on </a:t>
            </a:r>
            <a:r>
              <a:rPr lang="en-US" sz="1500" b="1" kern="0" spc="-30" dirty="0">
                <a:solidFill>
                  <a:srgbClr val="272525"/>
                </a:solidFill>
                <a:latin typeface="Source Sans Pro" pitchFamily="34" charset="0"/>
                <a:ea typeface="Source Sans Pro" pitchFamily="34" charset="-122"/>
                <a:cs typeface="Source Sans Pro" pitchFamily="34" charset="-120"/>
              </a:rPr>
              <a:t>who paid, who owes, and pending settlements</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40164" y="1349454"/>
            <a:ext cx="5270063" cy="588169"/>
          </a:xfrm>
          <a:prstGeom prst="rect">
            <a:avLst/>
          </a:prstGeom>
          <a:noFill/>
          <a:ln/>
        </p:spPr>
        <p:txBody>
          <a:bodyPr wrap="none" lIns="0" tIns="0" rIns="0" bIns="0" rtlCol="0" anchor="t"/>
          <a:lstStyle/>
          <a:p>
            <a:pPr marL="0" indent="0" algn="l">
              <a:lnSpc>
                <a:spcPts val="4600"/>
              </a:lnSpc>
              <a:buNone/>
            </a:pPr>
            <a:r>
              <a:rPr lang="en-US" sz="3700" kern="0" spc="-74" dirty="0">
                <a:solidFill>
                  <a:srgbClr val="000000"/>
                </a:solidFill>
                <a:latin typeface="Source Serif Pro Semi Bold" pitchFamily="34" charset="0"/>
                <a:ea typeface="Source Serif Pro Semi Bold" pitchFamily="34" charset="-122"/>
                <a:cs typeface="Source Serif Pro Semi Bold" pitchFamily="34" charset="-120"/>
              </a:rPr>
              <a:t>Detailed Expense Insights</a:t>
            </a:r>
            <a:endParaRPr lang="en-US" sz="3700" dirty="0"/>
          </a:p>
        </p:txBody>
      </p:sp>
      <p:sp>
        <p:nvSpPr>
          <p:cNvPr id="4" name="Text 1"/>
          <p:cNvSpPr/>
          <p:nvPr/>
        </p:nvSpPr>
        <p:spPr>
          <a:xfrm>
            <a:off x="10996255" y="1617821"/>
            <a:ext cx="2941915" cy="319802"/>
          </a:xfrm>
          <a:prstGeom prst="rect">
            <a:avLst/>
          </a:prstGeom>
          <a:noFill/>
          <a:ln/>
        </p:spPr>
        <p:txBody>
          <a:bodyPr wrap="none" lIns="0" tIns="0" rIns="0" bIns="0" rtlCol="0" anchor="t"/>
          <a:lstStyle/>
          <a:p>
            <a:pPr marL="0" indent="0" algn="l">
              <a:lnSpc>
                <a:spcPts val="2500"/>
              </a:lnSpc>
              <a:buNone/>
            </a:pPr>
            <a:endParaRPr lang="en-US" sz="1550" dirty="0"/>
          </a:p>
        </p:txBody>
      </p:sp>
      <p:sp>
        <p:nvSpPr>
          <p:cNvPr id="5" name="Text 2"/>
          <p:cNvSpPr/>
          <p:nvPr/>
        </p:nvSpPr>
        <p:spPr>
          <a:xfrm>
            <a:off x="1058545" y="2328126"/>
            <a:ext cx="2619851" cy="294084"/>
          </a:xfrm>
          <a:prstGeom prst="rect">
            <a:avLst/>
          </a:prstGeom>
          <a:noFill/>
          <a:ln/>
        </p:spPr>
        <p:txBody>
          <a:bodyPr wrap="none" lIns="0" tIns="0" rIns="0" bIns="0" rtlCol="0" anchor="t"/>
          <a:lstStyle/>
          <a:p>
            <a:pPr marL="0" indent="0" algn="l">
              <a:lnSpc>
                <a:spcPts val="2300"/>
              </a:lnSpc>
              <a:buNone/>
            </a:pPr>
            <a:r>
              <a:rPr lang="en-US" sz="2400" kern="0" spc="-37" dirty="0">
                <a:solidFill>
                  <a:srgbClr val="000000"/>
                </a:solidFill>
                <a:latin typeface="Source Serif Pro Semi Bold" pitchFamily="34" charset="0"/>
                <a:ea typeface="Source Serif Pro Semi Bold" pitchFamily="34" charset="-122"/>
                <a:cs typeface="Source Serif Pro Semi Bold" pitchFamily="34" charset="-120"/>
              </a:rPr>
              <a:t>Comprehensive Overview</a:t>
            </a:r>
            <a:endParaRPr lang="en-US" sz="2400" dirty="0"/>
          </a:p>
        </p:txBody>
      </p:sp>
      <p:sp>
        <p:nvSpPr>
          <p:cNvPr id="6" name="Text 3"/>
          <p:cNvSpPr/>
          <p:nvPr/>
        </p:nvSpPr>
        <p:spPr>
          <a:xfrm>
            <a:off x="1065663" y="2753846"/>
            <a:ext cx="3108341" cy="1207035"/>
          </a:xfrm>
          <a:prstGeom prst="rect">
            <a:avLst/>
          </a:prstGeom>
          <a:noFill/>
          <a:ln/>
        </p:spPr>
        <p:txBody>
          <a:bodyPr wrap="square" lIns="0" tIns="0" rIns="0" bIns="0" rtlCol="0" anchor="t"/>
          <a:lstStyle/>
          <a:p>
            <a:pPr marL="0" indent="0" algn="l">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Get a clear view of </a:t>
            </a:r>
            <a:r>
              <a:rPr lang="en-US" sz="1550" b="1" kern="0" spc="-31" dirty="0">
                <a:solidFill>
                  <a:srgbClr val="272525"/>
                </a:solidFill>
                <a:latin typeface="Source Sans Pro" pitchFamily="34" charset="0"/>
                <a:ea typeface="Source Sans Pro" pitchFamily="34" charset="-122"/>
                <a:cs typeface="Source Sans Pro" pitchFamily="34" charset="-120"/>
              </a:rPr>
              <a:t>all team expenses</a:t>
            </a:r>
            <a:r>
              <a:rPr lang="en-US" sz="1550" kern="0" spc="-31" dirty="0">
                <a:solidFill>
                  <a:srgbClr val="272525"/>
                </a:solidFill>
                <a:latin typeface="Source Sans Pro" pitchFamily="34" charset="0"/>
                <a:ea typeface="Source Sans Pro" pitchFamily="34" charset="-122"/>
                <a:cs typeface="Source Sans Pro" pitchFamily="34" charset="-120"/>
              </a:rPr>
              <a:t>, including </a:t>
            </a:r>
            <a:r>
              <a:rPr lang="en-US" sz="1550" b="1" kern="0" spc="-31" dirty="0">
                <a:solidFill>
                  <a:srgbClr val="272525"/>
                </a:solidFill>
                <a:latin typeface="Source Sans Pro" pitchFamily="34" charset="0"/>
                <a:ea typeface="Source Sans Pro" pitchFamily="34" charset="-122"/>
                <a:cs typeface="Source Sans Pro" pitchFamily="34" charset="-120"/>
              </a:rPr>
              <a:t>who paid, who owes, and the amount split among members</a:t>
            </a:r>
            <a:r>
              <a:rPr lang="en-US" sz="1550" kern="0" spc="-31" dirty="0">
                <a:solidFill>
                  <a:srgbClr val="272525"/>
                </a:solidFill>
                <a:latin typeface="Source Sans Pro" pitchFamily="34" charset="0"/>
                <a:ea typeface="Source Sans Pro" pitchFamily="34" charset="-122"/>
                <a:cs typeface="Source Sans Pro" pitchFamily="34" charset="-120"/>
              </a:rPr>
              <a:t>.</a:t>
            </a:r>
            <a:endParaRPr lang="en-US" sz="1550" dirty="0"/>
          </a:p>
        </p:txBody>
      </p:sp>
      <p:sp>
        <p:nvSpPr>
          <p:cNvPr id="7" name="Text 4"/>
          <p:cNvSpPr/>
          <p:nvPr/>
        </p:nvSpPr>
        <p:spPr>
          <a:xfrm>
            <a:off x="1058545" y="4444585"/>
            <a:ext cx="3450074" cy="294084"/>
          </a:xfrm>
          <a:prstGeom prst="rect">
            <a:avLst/>
          </a:prstGeom>
          <a:noFill/>
          <a:ln/>
        </p:spPr>
        <p:txBody>
          <a:bodyPr wrap="none" lIns="0" tIns="0" rIns="0" bIns="0" rtlCol="0" anchor="t"/>
          <a:lstStyle/>
          <a:p>
            <a:pPr marL="0" indent="0" algn="l">
              <a:lnSpc>
                <a:spcPts val="2300"/>
              </a:lnSpc>
              <a:buNone/>
            </a:pPr>
            <a:r>
              <a:rPr lang="en-US" sz="2400" kern="0" spc="-37" dirty="0">
                <a:solidFill>
                  <a:srgbClr val="000000"/>
                </a:solidFill>
                <a:latin typeface="Source Serif Pro Semi Bold" pitchFamily="34" charset="0"/>
                <a:ea typeface="Source Serif Pro Semi Bold" pitchFamily="34" charset="-122"/>
                <a:cs typeface="Source Serif Pro Semi Bold" pitchFamily="34" charset="-120"/>
              </a:rPr>
              <a:t>Track Pending &amp; Settled Expenses</a:t>
            </a:r>
            <a:endParaRPr lang="en-US" sz="2400" dirty="0"/>
          </a:p>
        </p:txBody>
      </p:sp>
      <p:sp>
        <p:nvSpPr>
          <p:cNvPr id="8" name="Text 5"/>
          <p:cNvSpPr/>
          <p:nvPr/>
        </p:nvSpPr>
        <p:spPr>
          <a:xfrm>
            <a:off x="1058545" y="4870305"/>
            <a:ext cx="3108341" cy="1368807"/>
          </a:xfrm>
          <a:prstGeom prst="rect">
            <a:avLst/>
          </a:prstGeom>
          <a:noFill/>
          <a:ln/>
        </p:spPr>
        <p:txBody>
          <a:bodyPr wrap="square" lIns="0" tIns="0" rIns="0" bIns="0" rtlCol="0" anchor="t"/>
          <a:lstStyle/>
          <a:p>
            <a:pPr marL="0" indent="0" algn="l">
              <a:lnSpc>
                <a:spcPts val="2500"/>
              </a:lnSpc>
              <a:buNone/>
            </a:pPr>
            <a:r>
              <a:rPr lang="en-US" sz="1550" kern="0" spc="-31" dirty="0">
                <a:solidFill>
                  <a:srgbClr val="272525"/>
                </a:solidFill>
                <a:latin typeface="Source Sans Pro" pitchFamily="34" charset="0"/>
                <a:ea typeface="Source Sans Pro" pitchFamily="34" charset="-122"/>
                <a:cs typeface="Source Sans Pro" pitchFamily="34" charset="-120"/>
              </a:rPr>
              <a:t>Easily monitor </a:t>
            </a:r>
            <a:r>
              <a:rPr lang="en-US" sz="1550" b="1" kern="0" spc="-31" dirty="0">
                <a:solidFill>
                  <a:srgbClr val="272525"/>
                </a:solidFill>
                <a:latin typeface="Source Sans Pro" pitchFamily="34" charset="0"/>
                <a:ea typeface="Source Sans Pro" pitchFamily="34" charset="-122"/>
                <a:cs typeface="Source Sans Pro" pitchFamily="34" charset="-120"/>
              </a:rPr>
              <a:t>pending payments</a:t>
            </a:r>
            <a:r>
              <a:rPr lang="en-US" sz="1550" kern="0" spc="-31" dirty="0">
                <a:solidFill>
                  <a:srgbClr val="272525"/>
                </a:solidFill>
                <a:latin typeface="Source Sans Pro" pitchFamily="34" charset="0"/>
                <a:ea typeface="Source Sans Pro" pitchFamily="34" charset="-122"/>
                <a:cs typeface="Source Sans Pro" pitchFamily="34" charset="-120"/>
              </a:rPr>
              <a:t> and </a:t>
            </a:r>
            <a:r>
              <a:rPr lang="en-US" sz="1550" b="1" kern="0" spc="-31" dirty="0">
                <a:solidFill>
                  <a:srgbClr val="272525"/>
                </a:solidFill>
                <a:latin typeface="Source Sans Pro" pitchFamily="34" charset="0"/>
                <a:ea typeface="Source Sans Pro" pitchFamily="34" charset="-122"/>
                <a:cs typeface="Source Sans Pro" pitchFamily="34" charset="-120"/>
              </a:rPr>
              <a:t>settled transactions</a:t>
            </a:r>
            <a:r>
              <a:rPr lang="en-US" sz="1550" kern="0" spc="-31" dirty="0">
                <a:solidFill>
                  <a:srgbClr val="272525"/>
                </a:solidFill>
                <a:latin typeface="Source Sans Pro" pitchFamily="34" charset="0"/>
                <a:ea typeface="Source Sans Pro" pitchFamily="34" charset="-122"/>
                <a:cs typeface="Source Sans Pro" pitchFamily="34" charset="-120"/>
              </a:rPr>
              <a:t> to maintain financial transparency within the team.</a:t>
            </a:r>
            <a:endParaRPr lang="en-US" sz="1550" dirty="0"/>
          </a:p>
        </p:txBody>
      </p:sp>
      <p:pic>
        <p:nvPicPr>
          <p:cNvPr id="10" name="Image 0" descr="preencoded.png">
            <a:extLst>
              <a:ext uri="{FF2B5EF4-FFF2-40B4-BE49-F238E27FC236}">
                <a16:creationId xmlns:a16="http://schemas.microsoft.com/office/drawing/2014/main" id="{D2BA17C5-2915-C28E-32C8-7F2F46689DB5}"/>
              </a:ext>
            </a:extLst>
          </p:cNvPr>
          <p:cNvPicPr>
            <a:picLocks noChangeAspect="1"/>
          </p:cNvPicPr>
          <p:nvPr/>
        </p:nvPicPr>
        <p:blipFill>
          <a:blip r:embed="rId3"/>
          <a:stretch>
            <a:fillRect/>
          </a:stretch>
        </p:blipFill>
        <p:spPr>
          <a:xfrm>
            <a:off x="7315200" y="0"/>
            <a:ext cx="7315200" cy="8229600"/>
          </a:xfrm>
          <a:prstGeom prst="rect">
            <a:avLst/>
          </a:prstGeom>
        </p:spPr>
      </p:pic>
      <p:pic>
        <p:nvPicPr>
          <p:cNvPr id="11" name="Image 0" descr="preencoded.png"/>
          <p:cNvPicPr>
            <a:picLocks noChangeAspect="1"/>
          </p:cNvPicPr>
          <p:nvPr/>
        </p:nvPicPr>
        <p:blipFill>
          <a:blip r:embed="rId4"/>
          <a:stretch>
            <a:fillRect/>
          </a:stretch>
        </p:blipFill>
        <p:spPr>
          <a:xfrm>
            <a:off x="7656933" y="2211426"/>
            <a:ext cx="6861831" cy="34989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468910" y="-51732"/>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704296" y="1900999"/>
            <a:ext cx="6926104" cy="3180278"/>
          </a:xfrm>
          <a:prstGeom prst="rect">
            <a:avLst/>
          </a:prstGeom>
        </p:spPr>
      </p:pic>
      <p:sp>
        <p:nvSpPr>
          <p:cNvPr id="4" name="Text 0"/>
          <p:cNvSpPr/>
          <p:nvPr/>
        </p:nvSpPr>
        <p:spPr>
          <a:xfrm>
            <a:off x="457713" y="1154132"/>
            <a:ext cx="5253871" cy="457557"/>
          </a:xfrm>
          <a:prstGeom prst="rect">
            <a:avLst/>
          </a:prstGeom>
          <a:noFill/>
          <a:ln/>
        </p:spPr>
        <p:txBody>
          <a:bodyPr wrap="none" lIns="0" tIns="0" rIns="0" bIns="0" rtlCol="0" anchor="t"/>
          <a:lstStyle/>
          <a:p>
            <a:pPr marL="0" indent="0" algn="l">
              <a:lnSpc>
                <a:spcPts val="3600"/>
              </a:lnSpc>
              <a:buNone/>
            </a:pPr>
            <a:r>
              <a:rPr lang="en-US" sz="2850" kern="0" spc="-58" dirty="0">
                <a:solidFill>
                  <a:srgbClr val="000000"/>
                </a:solidFill>
                <a:latin typeface="Source Serif Pro Semi Bold" pitchFamily="34" charset="0"/>
                <a:ea typeface="Source Serif Pro Semi Bold" pitchFamily="34" charset="-122"/>
                <a:cs typeface="Source Serif Pro Semi Bold" pitchFamily="34" charset="-120"/>
              </a:rPr>
              <a:t>Streamlined Approval Workflows</a:t>
            </a:r>
            <a:endParaRPr lang="en-US" sz="2850" dirty="0"/>
          </a:p>
        </p:txBody>
      </p:sp>
      <p:pic>
        <p:nvPicPr>
          <p:cNvPr id="5" name="Image 2" descr="preencoded.png"/>
          <p:cNvPicPr>
            <a:picLocks noChangeAspect="1"/>
          </p:cNvPicPr>
          <p:nvPr/>
        </p:nvPicPr>
        <p:blipFill>
          <a:blip r:embed="rId5"/>
          <a:stretch>
            <a:fillRect/>
          </a:stretch>
        </p:blipFill>
        <p:spPr>
          <a:xfrm>
            <a:off x="669282" y="1861423"/>
            <a:ext cx="777954" cy="1379934"/>
          </a:xfrm>
          <a:prstGeom prst="rect">
            <a:avLst/>
          </a:prstGeom>
        </p:spPr>
      </p:pic>
      <p:sp>
        <p:nvSpPr>
          <p:cNvPr id="6" name="Text 1"/>
          <p:cNvSpPr/>
          <p:nvPr/>
        </p:nvSpPr>
        <p:spPr>
          <a:xfrm>
            <a:off x="1646471" y="1864907"/>
            <a:ext cx="1830467" cy="228719"/>
          </a:xfrm>
          <a:prstGeom prst="rect">
            <a:avLst/>
          </a:prstGeom>
          <a:noFill/>
          <a:ln/>
        </p:spPr>
        <p:txBody>
          <a:bodyPr wrap="none" lIns="0" tIns="0" rIns="0" bIns="0" rtlCol="0" anchor="t"/>
          <a:lstStyle/>
          <a:p>
            <a:pPr marL="0" indent="0" algn="l">
              <a:lnSpc>
                <a:spcPts val="1800"/>
              </a:lnSpc>
              <a:buNone/>
            </a:pPr>
            <a:r>
              <a:rPr lang="en-US" sz="1600" kern="0" spc="-29" dirty="0">
                <a:solidFill>
                  <a:srgbClr val="272525"/>
                </a:solidFill>
                <a:latin typeface="Source Serif Pro Semi Bold" pitchFamily="34" charset="0"/>
                <a:ea typeface="Source Serif Pro Semi Bold" pitchFamily="34" charset="-122"/>
                <a:cs typeface="Source Serif Pro Semi Bold" pitchFamily="34" charset="-120"/>
              </a:rPr>
              <a:t>Expense Submission</a:t>
            </a:r>
            <a:endParaRPr lang="en-US" sz="1600" dirty="0"/>
          </a:p>
        </p:txBody>
      </p:sp>
      <p:sp>
        <p:nvSpPr>
          <p:cNvPr id="7" name="Text 2"/>
          <p:cNvSpPr/>
          <p:nvPr/>
        </p:nvSpPr>
        <p:spPr>
          <a:xfrm>
            <a:off x="1646471" y="2177950"/>
            <a:ext cx="4628436" cy="746879"/>
          </a:xfrm>
          <a:prstGeom prst="rect">
            <a:avLst/>
          </a:prstGeom>
          <a:noFill/>
          <a:ln/>
        </p:spPr>
        <p:txBody>
          <a:bodyPr wrap="square" lIns="0" tIns="0" rIns="0" bIns="0" rtlCol="0" anchor="t"/>
          <a:lstStyle/>
          <a:p>
            <a:pPr marL="0" indent="0" algn="l">
              <a:lnSpc>
                <a:spcPts val="1950"/>
              </a:lnSpc>
              <a:buNone/>
            </a:pPr>
            <a:r>
              <a:rPr lang="en-US" sz="1200" kern="0" spc="-25" dirty="0">
                <a:solidFill>
                  <a:srgbClr val="272525"/>
                </a:solidFill>
                <a:latin typeface="Source Sans Pro" pitchFamily="34" charset="0"/>
                <a:ea typeface="Source Sans Pro" pitchFamily="34" charset="-122"/>
                <a:cs typeface="Source Sans Pro" pitchFamily="34" charset="-120"/>
              </a:rPr>
              <a:t>Users can </a:t>
            </a:r>
            <a:r>
              <a:rPr lang="en-US" sz="1200" b="1" kern="0" spc="-25" dirty="0">
                <a:solidFill>
                  <a:srgbClr val="272525"/>
                </a:solidFill>
                <a:latin typeface="Source Sans Pro" pitchFamily="34" charset="0"/>
                <a:ea typeface="Source Sans Pro" pitchFamily="34" charset="-122"/>
                <a:cs typeface="Source Sans Pro" pitchFamily="34" charset="-120"/>
              </a:rPr>
              <a:t>add expenses</a:t>
            </a:r>
            <a:r>
              <a:rPr lang="en-US" sz="1200" kern="0" spc="-25" dirty="0">
                <a:solidFill>
                  <a:srgbClr val="272525"/>
                </a:solidFill>
                <a:latin typeface="Source Sans Pro" pitchFamily="34" charset="0"/>
                <a:ea typeface="Source Sans Pro" pitchFamily="34" charset="-122"/>
                <a:cs typeface="Source Sans Pro" pitchFamily="34" charset="-120"/>
              </a:rPr>
              <a:t> by specifying the amount, description, and selecting involved members. </a:t>
            </a:r>
            <a:r>
              <a:rPr lang="en-US" sz="1200" b="1" kern="0" spc="-25" dirty="0">
                <a:solidFill>
                  <a:srgbClr val="272525"/>
                </a:solidFill>
                <a:latin typeface="Source Sans Pro" pitchFamily="34" charset="0"/>
                <a:ea typeface="Source Sans Pro" pitchFamily="34" charset="-122"/>
                <a:cs typeface="Source Sans Pro" pitchFamily="34" charset="-120"/>
              </a:rPr>
              <a:t>Receipts or additional details</a:t>
            </a:r>
            <a:r>
              <a:rPr lang="en-US" sz="1200" kern="0" spc="-25" dirty="0">
                <a:solidFill>
                  <a:srgbClr val="272525"/>
                </a:solidFill>
                <a:latin typeface="Source Sans Pro" pitchFamily="34" charset="0"/>
                <a:ea typeface="Source Sans Pro" pitchFamily="34" charset="-122"/>
                <a:cs typeface="Source Sans Pro" pitchFamily="34" charset="-120"/>
              </a:rPr>
              <a:t> can be attached for better tracking.</a:t>
            </a:r>
            <a:endParaRPr lang="en-US" sz="1200" dirty="0"/>
          </a:p>
        </p:txBody>
      </p:sp>
      <p:pic>
        <p:nvPicPr>
          <p:cNvPr id="8" name="Image 3" descr="preencoded.png"/>
          <p:cNvPicPr>
            <a:picLocks noChangeAspect="1"/>
          </p:cNvPicPr>
          <p:nvPr/>
        </p:nvPicPr>
        <p:blipFill>
          <a:blip r:embed="rId6"/>
          <a:stretch>
            <a:fillRect/>
          </a:stretch>
        </p:blipFill>
        <p:spPr>
          <a:xfrm>
            <a:off x="669282" y="3272492"/>
            <a:ext cx="777954" cy="1130975"/>
          </a:xfrm>
          <a:prstGeom prst="rect">
            <a:avLst/>
          </a:prstGeom>
        </p:spPr>
      </p:pic>
      <p:sp>
        <p:nvSpPr>
          <p:cNvPr id="9" name="Text 3"/>
          <p:cNvSpPr/>
          <p:nvPr/>
        </p:nvSpPr>
        <p:spPr>
          <a:xfrm>
            <a:off x="1646471" y="3241357"/>
            <a:ext cx="1830467" cy="228719"/>
          </a:xfrm>
          <a:prstGeom prst="rect">
            <a:avLst/>
          </a:prstGeom>
          <a:noFill/>
          <a:ln/>
        </p:spPr>
        <p:txBody>
          <a:bodyPr wrap="none" lIns="0" tIns="0" rIns="0" bIns="0" rtlCol="0" anchor="t"/>
          <a:lstStyle/>
          <a:p>
            <a:pPr marL="0" indent="0" algn="l">
              <a:lnSpc>
                <a:spcPts val="1800"/>
              </a:lnSpc>
              <a:buNone/>
            </a:pPr>
            <a:r>
              <a:rPr lang="en-US" sz="1600" kern="0" spc="-29" dirty="0">
                <a:solidFill>
                  <a:srgbClr val="272525"/>
                </a:solidFill>
                <a:latin typeface="Source Serif Pro Semi Bold" pitchFamily="34" charset="0"/>
                <a:ea typeface="Source Serif Pro Semi Bold" pitchFamily="34" charset="-122"/>
                <a:cs typeface="Source Serif Pro Semi Bold" pitchFamily="34" charset="-120"/>
              </a:rPr>
              <a:t>Review Process</a:t>
            </a:r>
            <a:endParaRPr lang="en-US" sz="1600" dirty="0"/>
          </a:p>
        </p:txBody>
      </p:sp>
      <p:sp>
        <p:nvSpPr>
          <p:cNvPr id="10" name="Text 4"/>
          <p:cNvSpPr/>
          <p:nvPr/>
        </p:nvSpPr>
        <p:spPr>
          <a:xfrm>
            <a:off x="1646471" y="3491138"/>
            <a:ext cx="4628436" cy="497919"/>
          </a:xfrm>
          <a:prstGeom prst="rect">
            <a:avLst/>
          </a:prstGeom>
          <a:noFill/>
          <a:ln/>
        </p:spPr>
        <p:txBody>
          <a:bodyPr wrap="square" lIns="0" tIns="0" rIns="0" bIns="0" rtlCol="0" anchor="t"/>
          <a:lstStyle/>
          <a:p>
            <a:pPr marL="0" indent="0" algn="l">
              <a:lnSpc>
                <a:spcPts val="1950"/>
              </a:lnSpc>
              <a:buNone/>
            </a:pPr>
            <a:r>
              <a:rPr lang="en-US" sz="1200" kern="0" spc="-25" dirty="0">
                <a:solidFill>
                  <a:srgbClr val="272525"/>
                </a:solidFill>
                <a:latin typeface="Source Sans Pro" pitchFamily="34" charset="0"/>
                <a:ea typeface="Source Sans Pro" pitchFamily="34" charset="-122"/>
                <a:cs typeface="Source Sans Pro" pitchFamily="34" charset="-120"/>
              </a:rPr>
              <a:t>The </a:t>
            </a:r>
            <a:r>
              <a:rPr lang="en-US" sz="1200" b="1" kern="0" spc="-25" dirty="0">
                <a:solidFill>
                  <a:srgbClr val="272525"/>
                </a:solidFill>
                <a:latin typeface="Source Sans Pro" pitchFamily="34" charset="0"/>
                <a:ea typeface="Source Sans Pro" pitchFamily="34" charset="-122"/>
                <a:cs typeface="Source Sans Pro" pitchFamily="34" charset="-120"/>
              </a:rPr>
              <a:t>team creator</a:t>
            </a:r>
            <a:r>
              <a:rPr lang="en-US" sz="1200" kern="0" spc="-25" dirty="0">
                <a:solidFill>
                  <a:srgbClr val="272525"/>
                </a:solidFill>
                <a:latin typeface="Source Sans Pro" pitchFamily="34" charset="0"/>
                <a:ea typeface="Source Sans Pro" pitchFamily="34" charset="-122"/>
                <a:cs typeface="Source Sans Pro" pitchFamily="34" charset="-120"/>
              </a:rPr>
              <a:t> reviews all submitted expenses to ensure accuracy before approving settlements.</a:t>
            </a:r>
            <a:endParaRPr lang="en-US" sz="1200" dirty="0"/>
          </a:p>
        </p:txBody>
      </p:sp>
      <p:pic>
        <p:nvPicPr>
          <p:cNvPr id="11" name="Image 4" descr="preencoded.png"/>
          <p:cNvPicPr>
            <a:picLocks noChangeAspect="1"/>
          </p:cNvPicPr>
          <p:nvPr/>
        </p:nvPicPr>
        <p:blipFill>
          <a:blip r:embed="rId7"/>
          <a:stretch>
            <a:fillRect/>
          </a:stretch>
        </p:blipFill>
        <p:spPr>
          <a:xfrm>
            <a:off x="669282" y="4429243"/>
            <a:ext cx="777954" cy="1130975"/>
          </a:xfrm>
          <a:prstGeom prst="rect">
            <a:avLst/>
          </a:prstGeom>
        </p:spPr>
      </p:pic>
      <p:sp>
        <p:nvSpPr>
          <p:cNvPr id="12" name="Text 5"/>
          <p:cNvSpPr/>
          <p:nvPr/>
        </p:nvSpPr>
        <p:spPr>
          <a:xfrm>
            <a:off x="1646470" y="4441006"/>
            <a:ext cx="1830467" cy="228719"/>
          </a:xfrm>
          <a:prstGeom prst="rect">
            <a:avLst/>
          </a:prstGeom>
          <a:noFill/>
          <a:ln/>
        </p:spPr>
        <p:txBody>
          <a:bodyPr wrap="none" lIns="0" tIns="0" rIns="0" bIns="0" rtlCol="0" anchor="t"/>
          <a:lstStyle/>
          <a:p>
            <a:pPr marL="0" indent="0" algn="l">
              <a:lnSpc>
                <a:spcPts val="1800"/>
              </a:lnSpc>
              <a:buNone/>
            </a:pPr>
            <a:r>
              <a:rPr lang="en-US" sz="1600" kern="0" spc="-29" dirty="0">
                <a:solidFill>
                  <a:srgbClr val="272525"/>
                </a:solidFill>
                <a:latin typeface="Source Serif Pro Semi Bold" pitchFamily="34" charset="0"/>
                <a:ea typeface="Source Serif Pro Semi Bold" pitchFamily="34" charset="-122"/>
                <a:cs typeface="Source Serif Pro Semi Bold" pitchFamily="34" charset="-120"/>
              </a:rPr>
              <a:t>Approval or Rejection</a:t>
            </a:r>
            <a:endParaRPr lang="en-US" sz="1600" dirty="0"/>
          </a:p>
        </p:txBody>
      </p:sp>
      <p:sp>
        <p:nvSpPr>
          <p:cNvPr id="13" name="Text 6"/>
          <p:cNvSpPr/>
          <p:nvPr/>
        </p:nvSpPr>
        <p:spPr>
          <a:xfrm>
            <a:off x="1646471" y="4711027"/>
            <a:ext cx="4628436" cy="497919"/>
          </a:xfrm>
          <a:prstGeom prst="rect">
            <a:avLst/>
          </a:prstGeom>
          <a:noFill/>
          <a:ln/>
        </p:spPr>
        <p:txBody>
          <a:bodyPr wrap="square" lIns="0" tIns="0" rIns="0" bIns="0" rtlCol="0" anchor="t"/>
          <a:lstStyle/>
          <a:p>
            <a:pPr marL="0" indent="0" algn="l">
              <a:lnSpc>
                <a:spcPts val="1950"/>
              </a:lnSpc>
              <a:buNone/>
            </a:pPr>
            <a:r>
              <a:rPr lang="en-US" sz="1200" kern="0" spc="-25" dirty="0">
                <a:solidFill>
                  <a:srgbClr val="272525"/>
                </a:solidFill>
                <a:latin typeface="Source Sans Pro" pitchFamily="34" charset="0"/>
                <a:ea typeface="Source Sans Pro" pitchFamily="34" charset="-122"/>
                <a:cs typeface="Source Sans Pro" pitchFamily="34" charset="-120"/>
              </a:rPr>
              <a:t>Only the </a:t>
            </a:r>
            <a:r>
              <a:rPr lang="en-US" sz="1200" b="1" kern="0" spc="-25" dirty="0">
                <a:solidFill>
                  <a:srgbClr val="272525"/>
                </a:solidFill>
                <a:latin typeface="Source Sans Pro" pitchFamily="34" charset="0"/>
                <a:ea typeface="Source Sans Pro" pitchFamily="34" charset="-122"/>
                <a:cs typeface="Source Sans Pro" pitchFamily="34" charset="-120"/>
              </a:rPr>
              <a:t>team creator</a:t>
            </a:r>
            <a:r>
              <a:rPr lang="en-US" sz="1200" kern="0" spc="-25" dirty="0">
                <a:solidFill>
                  <a:srgbClr val="272525"/>
                </a:solidFill>
                <a:latin typeface="Source Sans Pro" pitchFamily="34" charset="0"/>
                <a:ea typeface="Source Sans Pro" pitchFamily="34" charset="-122"/>
                <a:cs typeface="Source Sans Pro" pitchFamily="34" charset="-120"/>
              </a:rPr>
              <a:t> can </a:t>
            </a:r>
            <a:r>
              <a:rPr lang="en-US" sz="1200" b="1" kern="0" spc="-25" dirty="0">
                <a:solidFill>
                  <a:srgbClr val="272525"/>
                </a:solidFill>
                <a:latin typeface="Source Sans Pro" pitchFamily="34" charset="0"/>
                <a:ea typeface="Source Sans Pro" pitchFamily="34" charset="-122"/>
                <a:cs typeface="Source Sans Pro" pitchFamily="34" charset="-120"/>
              </a:rPr>
              <a:t>approve or reject settlement requests</a:t>
            </a:r>
            <a:r>
              <a:rPr lang="en-US" sz="1200" kern="0" spc="-25" dirty="0">
                <a:solidFill>
                  <a:srgbClr val="272525"/>
                </a:solidFill>
                <a:latin typeface="Source Sans Pro" pitchFamily="34" charset="0"/>
                <a:ea typeface="Source Sans Pro" pitchFamily="34" charset="-122"/>
                <a:cs typeface="Source Sans Pro" pitchFamily="34" charset="-120"/>
              </a:rPr>
              <a:t>, while other members can request settlements. </a:t>
            </a:r>
            <a:endParaRPr lang="en-US" sz="1200" dirty="0"/>
          </a:p>
        </p:txBody>
      </p:sp>
      <p:pic>
        <p:nvPicPr>
          <p:cNvPr id="14" name="Image 5" descr="preencoded.png"/>
          <p:cNvPicPr>
            <a:picLocks noChangeAspect="1"/>
          </p:cNvPicPr>
          <p:nvPr/>
        </p:nvPicPr>
        <p:blipFill>
          <a:blip r:embed="rId8"/>
          <a:stretch>
            <a:fillRect/>
          </a:stretch>
        </p:blipFill>
        <p:spPr>
          <a:xfrm>
            <a:off x="669282" y="5560218"/>
            <a:ext cx="777954" cy="1130975"/>
          </a:xfrm>
          <a:prstGeom prst="rect">
            <a:avLst/>
          </a:prstGeom>
        </p:spPr>
      </p:pic>
      <p:sp>
        <p:nvSpPr>
          <p:cNvPr id="15" name="Text 7"/>
          <p:cNvSpPr/>
          <p:nvPr/>
        </p:nvSpPr>
        <p:spPr>
          <a:xfrm>
            <a:off x="1712372" y="5560218"/>
            <a:ext cx="1830467" cy="228719"/>
          </a:xfrm>
          <a:prstGeom prst="rect">
            <a:avLst/>
          </a:prstGeom>
          <a:noFill/>
          <a:ln/>
        </p:spPr>
        <p:txBody>
          <a:bodyPr wrap="none" lIns="0" tIns="0" rIns="0" bIns="0" rtlCol="0" anchor="t"/>
          <a:lstStyle/>
          <a:p>
            <a:pPr marL="0" indent="0" algn="l">
              <a:lnSpc>
                <a:spcPts val="1800"/>
              </a:lnSpc>
              <a:buNone/>
            </a:pPr>
            <a:r>
              <a:rPr lang="en-US" sz="1600" kern="0" spc="-29" dirty="0">
                <a:solidFill>
                  <a:srgbClr val="272525"/>
                </a:solidFill>
                <a:latin typeface="Source Serif Pro Semi Bold" pitchFamily="34" charset="0"/>
                <a:ea typeface="Source Serif Pro Semi Bold" pitchFamily="34" charset="-122"/>
                <a:cs typeface="Source Serif Pro Semi Bold" pitchFamily="34" charset="-120"/>
              </a:rPr>
              <a:t>Tracking </a:t>
            </a:r>
            <a:endParaRPr lang="en-US" sz="1600" dirty="0"/>
          </a:p>
        </p:txBody>
      </p:sp>
      <p:sp>
        <p:nvSpPr>
          <p:cNvPr id="16" name="Text 8"/>
          <p:cNvSpPr/>
          <p:nvPr/>
        </p:nvSpPr>
        <p:spPr>
          <a:xfrm>
            <a:off x="1712372" y="5838530"/>
            <a:ext cx="4628436" cy="497919"/>
          </a:xfrm>
          <a:prstGeom prst="rect">
            <a:avLst/>
          </a:prstGeom>
          <a:noFill/>
          <a:ln/>
        </p:spPr>
        <p:txBody>
          <a:bodyPr wrap="square" lIns="0" tIns="0" rIns="0" bIns="0" rtlCol="0" anchor="t"/>
          <a:lstStyle/>
          <a:p>
            <a:pPr marL="0" indent="0" algn="l">
              <a:lnSpc>
                <a:spcPts val="1950"/>
              </a:lnSpc>
              <a:buNone/>
            </a:pPr>
            <a:r>
              <a:rPr lang="en-US" sz="1200" kern="0" spc="-25" dirty="0">
                <a:solidFill>
                  <a:srgbClr val="272525"/>
                </a:solidFill>
                <a:latin typeface="Source Sans Pro" pitchFamily="34" charset="0"/>
                <a:ea typeface="Source Sans Pro" pitchFamily="34" charset="-122"/>
                <a:cs typeface="Source Sans Pro" pitchFamily="34" charset="-120"/>
              </a:rPr>
              <a:t>All </a:t>
            </a:r>
            <a:r>
              <a:rPr lang="en-US" sz="1200" b="1" kern="0" spc="-25" dirty="0">
                <a:solidFill>
                  <a:srgbClr val="272525"/>
                </a:solidFill>
                <a:latin typeface="Source Sans Pro" pitchFamily="34" charset="0"/>
                <a:ea typeface="Source Sans Pro" pitchFamily="34" charset="-122"/>
                <a:cs typeface="Source Sans Pro" pitchFamily="34" charset="-120"/>
              </a:rPr>
              <a:t>submitted expenses, pending requests, and settled amounts</a:t>
            </a:r>
            <a:r>
              <a:rPr lang="en-US" sz="1200" kern="0" spc="-25" dirty="0">
                <a:solidFill>
                  <a:srgbClr val="272525"/>
                </a:solidFill>
                <a:latin typeface="Source Sans Pro" pitchFamily="34" charset="0"/>
                <a:ea typeface="Source Sans Pro" pitchFamily="34" charset="-122"/>
                <a:cs typeface="Source Sans Pro" pitchFamily="34" charset="-120"/>
              </a:rPr>
              <a:t> are logged, providing a </a:t>
            </a:r>
            <a:r>
              <a:rPr lang="en-US" sz="1200" b="1" kern="0" spc="-25" dirty="0">
                <a:solidFill>
                  <a:srgbClr val="272525"/>
                </a:solidFill>
                <a:latin typeface="Source Sans Pro" pitchFamily="34" charset="0"/>
                <a:ea typeface="Source Sans Pro" pitchFamily="34" charset="-122"/>
                <a:cs typeface="Source Sans Pro" pitchFamily="34" charset="-120"/>
              </a:rPr>
              <a:t>detailed expense history</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614404" y="2606278"/>
            <a:ext cx="6716673" cy="3016925"/>
          </a:xfrm>
          <a:prstGeom prst="rect">
            <a:avLst/>
          </a:prstGeom>
        </p:spPr>
      </p:pic>
      <p:sp>
        <p:nvSpPr>
          <p:cNvPr id="4" name="Text 0"/>
          <p:cNvSpPr/>
          <p:nvPr/>
        </p:nvSpPr>
        <p:spPr>
          <a:xfrm>
            <a:off x="793790" y="1743432"/>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Team Members</a:t>
            </a:r>
            <a:endParaRPr lang="en-US" sz="4400" dirty="0"/>
          </a:p>
        </p:txBody>
      </p:sp>
      <p:sp>
        <p:nvSpPr>
          <p:cNvPr id="5" name="Text 1">
            <a:extLst>
              <a:ext uri="{FF2B5EF4-FFF2-40B4-BE49-F238E27FC236}">
                <a16:creationId xmlns:a16="http://schemas.microsoft.com/office/drawing/2014/main" id="{56073AEC-8D15-05A7-22A7-95A244E0291E}"/>
              </a:ext>
            </a:extLst>
          </p:cNvPr>
          <p:cNvSpPr/>
          <p:nvPr/>
        </p:nvSpPr>
        <p:spPr>
          <a:xfrm>
            <a:off x="793790" y="2618903"/>
            <a:ext cx="5670590" cy="1850227"/>
          </a:xfrm>
          <a:prstGeom prst="rect">
            <a:avLst/>
          </a:prstGeom>
          <a:noFill/>
          <a:ln/>
        </p:spPr>
        <p:txBody>
          <a:bodyPr wrap="square" lIns="0" tIns="0" rIns="0" bIns="0" rtlCol="0" anchor="t"/>
          <a:lstStyle/>
          <a:p>
            <a:pPr marL="0" indent="0" algn="l">
              <a:lnSpc>
                <a:spcPts val="2850"/>
              </a:lnSpc>
              <a:buNone/>
            </a:pPr>
            <a:r>
              <a:rPr lang="en-US" sz="1600" dirty="0">
                <a:solidFill>
                  <a:schemeClr val="tx1">
                    <a:lumMod val="95000"/>
                    <a:lumOff val="5000"/>
                  </a:schemeClr>
                </a:solidFill>
              </a:rPr>
              <a:t>The team members section displays a list of all members in a team, showing only their name and email. Users can view who is part of the team but cannot edit or manage other members. This ensures transparency while keeping the focus on expense tracking and management.</a:t>
            </a:r>
            <a:endParaRPr lang="en-US" sz="1750" dirty="0">
              <a:solidFill>
                <a:schemeClr val="tx1">
                  <a:lumMod val="95000"/>
                  <a:lumOff val="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092649" y="3046809"/>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Thank You!</a:t>
            </a:r>
            <a:endParaRPr lang="en-US" sz="4400" dirty="0"/>
          </a:p>
        </p:txBody>
      </p:sp>
      <p:sp>
        <p:nvSpPr>
          <p:cNvPr id="4" name="Text 1"/>
          <p:cNvSpPr/>
          <p:nvPr/>
        </p:nvSpPr>
        <p:spPr>
          <a:xfrm>
            <a:off x="837724" y="4071699"/>
            <a:ext cx="7468553"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Thank you for taking the time to explore our team expense management app. We are confident that our solution will streamline your expense tracking process, improve transparency, and save you valuable time.</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83788"/>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Introduction</a:t>
            </a:r>
            <a:endParaRPr lang="en-US" sz="4400" dirty="0"/>
          </a:p>
        </p:txBody>
      </p:sp>
      <p:sp>
        <p:nvSpPr>
          <p:cNvPr id="4" name="Shape 1"/>
          <p:cNvSpPr/>
          <p:nvPr/>
        </p:nvSpPr>
        <p:spPr>
          <a:xfrm>
            <a:off x="837724" y="2115979"/>
            <a:ext cx="538520" cy="538520"/>
          </a:xfrm>
          <a:prstGeom prst="roundRect">
            <a:avLst>
              <a:gd name="adj" fmla="val 18670"/>
            </a:avLst>
          </a:prstGeom>
          <a:solidFill>
            <a:srgbClr val="F0D4F7"/>
          </a:solidFill>
          <a:ln w="7620">
            <a:solidFill>
              <a:srgbClr val="D6BADD"/>
            </a:solidFill>
            <a:prstDash val="solid"/>
          </a:ln>
        </p:spPr>
      </p:sp>
      <p:sp>
        <p:nvSpPr>
          <p:cNvPr id="5" name="Text 2"/>
          <p:cNvSpPr/>
          <p:nvPr/>
        </p:nvSpPr>
        <p:spPr>
          <a:xfrm>
            <a:off x="1615559" y="2115979"/>
            <a:ext cx="2836783"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Efficient Expense Management</a:t>
            </a:r>
            <a:endParaRPr lang="en-US" sz="2200" dirty="0"/>
          </a:p>
        </p:txBody>
      </p:sp>
      <p:sp>
        <p:nvSpPr>
          <p:cNvPr id="6" name="Text 3"/>
          <p:cNvSpPr/>
          <p:nvPr/>
        </p:nvSpPr>
        <p:spPr>
          <a:xfrm>
            <a:off x="1615559" y="2963466"/>
            <a:ext cx="2836783" cy="229814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a:t>
            </a:r>
            <a:r>
              <a:rPr lang="en-US" sz="1850" b="1" kern="0" spc="-38" dirty="0">
                <a:solidFill>
                  <a:srgbClr val="272525"/>
                </a:solidFill>
                <a:latin typeface="Source Sans Pro" pitchFamily="34" charset="0"/>
                <a:ea typeface="Source Sans Pro" pitchFamily="34" charset="-122"/>
                <a:cs typeface="Source Sans Pro" pitchFamily="34" charset="-120"/>
              </a:rPr>
              <a:t>Bill Splitter Application</a:t>
            </a:r>
            <a:r>
              <a:rPr lang="en-US" sz="1850" kern="0" spc="-38" dirty="0">
                <a:solidFill>
                  <a:srgbClr val="272525"/>
                </a:solidFill>
                <a:latin typeface="Source Sans Pro" pitchFamily="34" charset="0"/>
                <a:ea typeface="Source Sans Pro" pitchFamily="34" charset="-122"/>
                <a:cs typeface="Source Sans Pro" pitchFamily="34" charset="-120"/>
              </a:rPr>
              <a:t> simplifies team expense management by </a:t>
            </a:r>
            <a:r>
              <a:rPr lang="en-US" sz="1850" b="1" kern="0" spc="-38" dirty="0">
                <a:solidFill>
                  <a:srgbClr val="272525"/>
                </a:solidFill>
                <a:latin typeface="Source Sans Pro" pitchFamily="34" charset="0"/>
                <a:ea typeface="Source Sans Pro" pitchFamily="34" charset="-122"/>
                <a:cs typeface="Source Sans Pro" pitchFamily="34" charset="-120"/>
              </a:rPr>
              <a:t>automating calculations</a:t>
            </a:r>
            <a:r>
              <a:rPr lang="en-US" sz="1850" kern="0" spc="-38" dirty="0">
                <a:solidFill>
                  <a:srgbClr val="272525"/>
                </a:solidFill>
                <a:latin typeface="Source Sans Pro" pitchFamily="34" charset="0"/>
                <a:ea typeface="Source Sans Pro" pitchFamily="34" charset="-122"/>
                <a:cs typeface="Source Sans Pro" pitchFamily="34" charset="-120"/>
              </a:rPr>
              <a:t> and </a:t>
            </a:r>
            <a:r>
              <a:rPr lang="en-US" sz="1850" b="1" kern="0" spc="-38" dirty="0">
                <a:solidFill>
                  <a:srgbClr val="272525"/>
                </a:solidFill>
                <a:latin typeface="Source Sans Pro" pitchFamily="34" charset="0"/>
                <a:ea typeface="Source Sans Pro" pitchFamily="34" charset="-122"/>
                <a:cs typeface="Source Sans Pro" pitchFamily="34" charset="-120"/>
              </a:rPr>
              <a:t>eliminating disputes</a:t>
            </a:r>
            <a:r>
              <a:rPr lang="en-US" sz="1850" kern="0" spc="-38" dirty="0">
                <a:solidFill>
                  <a:srgbClr val="272525"/>
                </a:solidFill>
                <a:latin typeface="Source Sans Pro" pitchFamily="34" charset="0"/>
                <a:ea typeface="Source Sans Pro" pitchFamily="34" charset="-122"/>
                <a:cs typeface="Source Sans Pro" pitchFamily="34" charset="-120"/>
              </a:rPr>
              <a:t>, ensuring a hassle-free experience.</a:t>
            </a:r>
            <a:endParaRPr lang="en-US" sz="1850" dirty="0"/>
          </a:p>
        </p:txBody>
      </p:sp>
      <p:sp>
        <p:nvSpPr>
          <p:cNvPr id="7" name="Shape 4"/>
          <p:cNvSpPr/>
          <p:nvPr/>
        </p:nvSpPr>
        <p:spPr>
          <a:xfrm>
            <a:off x="4691658" y="2115979"/>
            <a:ext cx="538520" cy="538520"/>
          </a:xfrm>
          <a:prstGeom prst="roundRect">
            <a:avLst>
              <a:gd name="adj" fmla="val 18670"/>
            </a:avLst>
          </a:prstGeom>
          <a:solidFill>
            <a:srgbClr val="F0D4F7"/>
          </a:solidFill>
          <a:ln w="7620">
            <a:solidFill>
              <a:srgbClr val="D6BADD"/>
            </a:solidFill>
            <a:prstDash val="solid"/>
          </a:ln>
        </p:spPr>
      </p:sp>
      <p:sp>
        <p:nvSpPr>
          <p:cNvPr id="8" name="Text 5"/>
          <p:cNvSpPr/>
          <p:nvPr/>
        </p:nvSpPr>
        <p:spPr>
          <a:xfrm>
            <a:off x="5469493" y="211597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Cost Distribution</a:t>
            </a:r>
            <a:endParaRPr lang="en-US" sz="2200" dirty="0"/>
          </a:p>
        </p:txBody>
      </p:sp>
      <p:sp>
        <p:nvSpPr>
          <p:cNvPr id="9" name="Text 6"/>
          <p:cNvSpPr/>
          <p:nvPr/>
        </p:nvSpPr>
        <p:spPr>
          <a:xfrm>
            <a:off x="5469493" y="2611517"/>
            <a:ext cx="2836783" cy="268116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Users can </a:t>
            </a:r>
            <a:r>
              <a:rPr lang="en-US" sz="1850" b="1" kern="0" spc="-38" dirty="0">
                <a:solidFill>
                  <a:srgbClr val="272525"/>
                </a:solidFill>
                <a:latin typeface="Source Sans Pro" pitchFamily="34" charset="0"/>
                <a:ea typeface="Source Sans Pro" pitchFamily="34" charset="-122"/>
                <a:cs typeface="Source Sans Pro" pitchFamily="34" charset="-120"/>
              </a:rPr>
              <a:t>add expenses, split costs</a:t>
            </a:r>
            <a:r>
              <a:rPr lang="en-US" sz="1850" kern="0" spc="-38" dirty="0">
                <a:solidFill>
                  <a:srgbClr val="272525"/>
                </a:solidFill>
                <a:latin typeface="Source Sans Pro" pitchFamily="34" charset="0"/>
                <a:ea typeface="Source Sans Pro" pitchFamily="34" charset="-122"/>
                <a:cs typeface="Source Sans Pro" pitchFamily="34" charset="-120"/>
              </a:rPr>
              <a:t> among team members, and </a:t>
            </a:r>
            <a:r>
              <a:rPr lang="en-US" sz="1850" b="1" kern="0" spc="-38" dirty="0">
                <a:solidFill>
                  <a:srgbClr val="272525"/>
                </a:solidFill>
                <a:latin typeface="Source Sans Pro" pitchFamily="34" charset="0"/>
                <a:ea typeface="Source Sans Pro" pitchFamily="34" charset="-122"/>
                <a:cs typeface="Source Sans Pro" pitchFamily="34" charset="-120"/>
              </a:rPr>
              <a:t>track settlements in real-time</a:t>
            </a:r>
            <a:r>
              <a:rPr lang="en-US" sz="1850" kern="0" spc="-38" dirty="0">
                <a:solidFill>
                  <a:srgbClr val="272525"/>
                </a:solidFill>
                <a:latin typeface="Source Sans Pro" pitchFamily="34" charset="0"/>
                <a:ea typeface="Source Sans Pro" pitchFamily="34" charset="-122"/>
                <a:cs typeface="Source Sans Pro" pitchFamily="34" charset="-120"/>
              </a:rPr>
              <a:t>, making expense management seamless and accurate.</a:t>
            </a:r>
            <a:endParaRPr lang="en-US" sz="1850" dirty="0"/>
          </a:p>
        </p:txBody>
      </p:sp>
      <p:sp>
        <p:nvSpPr>
          <p:cNvPr id="10" name="Shape 7"/>
          <p:cNvSpPr/>
          <p:nvPr/>
        </p:nvSpPr>
        <p:spPr>
          <a:xfrm>
            <a:off x="837724" y="5801201"/>
            <a:ext cx="538520" cy="538520"/>
          </a:xfrm>
          <a:prstGeom prst="roundRect">
            <a:avLst>
              <a:gd name="adj" fmla="val 18670"/>
            </a:avLst>
          </a:prstGeom>
          <a:solidFill>
            <a:srgbClr val="F0D4F7"/>
          </a:solidFill>
          <a:ln w="7620">
            <a:solidFill>
              <a:srgbClr val="D6BADD"/>
            </a:solidFill>
            <a:prstDash val="solid"/>
          </a:ln>
        </p:spPr>
      </p:sp>
      <p:sp>
        <p:nvSpPr>
          <p:cNvPr id="11" name="Text 8"/>
          <p:cNvSpPr/>
          <p:nvPr/>
        </p:nvSpPr>
        <p:spPr>
          <a:xfrm>
            <a:off x="1615559" y="5801201"/>
            <a:ext cx="4060388"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Transparency and Accountability</a:t>
            </a:r>
            <a:endParaRPr lang="en-US" sz="2200" dirty="0"/>
          </a:p>
        </p:txBody>
      </p:sp>
      <p:sp>
        <p:nvSpPr>
          <p:cNvPr id="12" name="Text 9"/>
          <p:cNvSpPr/>
          <p:nvPr/>
        </p:nvSpPr>
        <p:spPr>
          <a:xfrm>
            <a:off x="1615559" y="6296739"/>
            <a:ext cx="6690717"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With a structured approval system, the app ensures </a:t>
            </a:r>
            <a:r>
              <a:rPr lang="en-US" sz="1850" b="1" kern="0" spc="-38" dirty="0">
                <a:solidFill>
                  <a:srgbClr val="272525"/>
                </a:solidFill>
                <a:latin typeface="Source Sans Pro" pitchFamily="34" charset="0"/>
                <a:ea typeface="Source Sans Pro" pitchFamily="34" charset="-122"/>
                <a:cs typeface="Source Sans Pro" pitchFamily="34" charset="-120"/>
              </a:rPr>
              <a:t>clear tracking of expenses</a:t>
            </a:r>
            <a:r>
              <a:rPr lang="en-US" sz="1850" kern="0" spc="-38" dirty="0">
                <a:solidFill>
                  <a:srgbClr val="272525"/>
                </a:solidFill>
                <a:latin typeface="Source Sans Pro" pitchFamily="34" charset="0"/>
                <a:ea typeface="Source Sans Pro" pitchFamily="34" charset="-122"/>
                <a:cs typeface="Source Sans Pro" pitchFamily="34" charset="-120"/>
              </a:rPr>
              <a:t>, </a:t>
            </a:r>
            <a:r>
              <a:rPr lang="en-US" sz="1850" b="1" kern="0" spc="-38" dirty="0">
                <a:solidFill>
                  <a:srgbClr val="272525"/>
                </a:solidFill>
                <a:latin typeface="Source Sans Pro" pitchFamily="34" charset="0"/>
                <a:ea typeface="Source Sans Pro" pitchFamily="34" charset="-122"/>
                <a:cs typeface="Source Sans Pro" pitchFamily="34" charset="-120"/>
              </a:rPr>
              <a:t>prevents unauthorized settlements</a:t>
            </a:r>
            <a:r>
              <a:rPr lang="en-US" sz="1850" kern="0" spc="-38" dirty="0">
                <a:solidFill>
                  <a:srgbClr val="272525"/>
                </a:solidFill>
                <a:latin typeface="Source Sans Pro" pitchFamily="34" charset="0"/>
                <a:ea typeface="Source Sans Pro" pitchFamily="34" charset="-122"/>
                <a:cs typeface="Source Sans Pro" pitchFamily="34" charset="-120"/>
              </a:rPr>
              <a:t>, and </a:t>
            </a:r>
            <a:r>
              <a:rPr lang="en-US" sz="1850" b="1" kern="0" spc="-38" dirty="0">
                <a:solidFill>
                  <a:srgbClr val="272525"/>
                </a:solidFill>
                <a:latin typeface="Source Sans Pro" pitchFamily="34" charset="0"/>
                <a:ea typeface="Source Sans Pro" pitchFamily="34" charset="-122"/>
                <a:cs typeface="Source Sans Pro" pitchFamily="34" charset="-120"/>
              </a:rPr>
              <a:t>promotes financial clarity</a:t>
            </a:r>
            <a:r>
              <a:rPr lang="en-US" sz="1850" kern="0" spc="-38" dirty="0">
                <a:solidFill>
                  <a:srgbClr val="272525"/>
                </a:solidFill>
                <a:latin typeface="Source Sans Pro" pitchFamily="34" charset="0"/>
                <a:ea typeface="Source Sans Pro" pitchFamily="34" charset="-122"/>
                <a:cs typeface="Source Sans Pro" pitchFamily="34" charset="-120"/>
              </a:rPr>
              <a:t> within teams.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198489"/>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3" name="Text 1"/>
          <p:cNvSpPr/>
          <p:nvPr/>
        </p:nvSpPr>
        <p:spPr>
          <a:xfrm>
            <a:off x="7614761" y="2198489"/>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4" name="Text 2"/>
          <p:cNvSpPr/>
          <p:nvPr/>
        </p:nvSpPr>
        <p:spPr>
          <a:xfrm>
            <a:off x="830104" y="1846480"/>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Key Features</a:t>
            </a:r>
            <a:endParaRPr lang="en-US" sz="4400" dirty="0"/>
          </a:p>
        </p:txBody>
      </p:sp>
      <p:pic>
        <p:nvPicPr>
          <p:cNvPr id="5" name="Image 0" descr="preencoded.png"/>
          <p:cNvPicPr>
            <a:picLocks noChangeAspect="1"/>
          </p:cNvPicPr>
          <p:nvPr/>
        </p:nvPicPr>
        <p:blipFill>
          <a:blip r:embed="rId3"/>
          <a:stretch>
            <a:fillRect/>
          </a:stretch>
        </p:blipFill>
        <p:spPr>
          <a:xfrm>
            <a:off x="837724" y="2952353"/>
            <a:ext cx="598408" cy="598408"/>
          </a:xfrm>
          <a:prstGeom prst="rect">
            <a:avLst/>
          </a:prstGeom>
        </p:spPr>
      </p:pic>
      <p:sp>
        <p:nvSpPr>
          <p:cNvPr id="6" name="Text 3"/>
          <p:cNvSpPr/>
          <p:nvPr/>
        </p:nvSpPr>
        <p:spPr>
          <a:xfrm>
            <a:off x="1675447" y="2952353"/>
            <a:ext cx="2131695"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User Authentication</a:t>
            </a:r>
            <a:endParaRPr lang="en-US" sz="2200" dirty="0"/>
          </a:p>
        </p:txBody>
      </p:sp>
      <p:sp>
        <p:nvSpPr>
          <p:cNvPr id="7" name="Text 4"/>
          <p:cNvSpPr/>
          <p:nvPr/>
        </p:nvSpPr>
        <p:spPr>
          <a:xfrm>
            <a:off x="1675446" y="3773687"/>
            <a:ext cx="2131695"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Secure authentication using JWT to protect user data.</a:t>
            </a:r>
            <a:endParaRPr lang="en-US" sz="1850" dirty="0"/>
          </a:p>
        </p:txBody>
      </p:sp>
      <p:pic>
        <p:nvPicPr>
          <p:cNvPr id="8" name="Image 1" descr="preencoded.png"/>
          <p:cNvPicPr>
            <a:picLocks noChangeAspect="1"/>
          </p:cNvPicPr>
          <p:nvPr/>
        </p:nvPicPr>
        <p:blipFill>
          <a:blip r:embed="rId4"/>
          <a:stretch>
            <a:fillRect/>
          </a:stretch>
        </p:blipFill>
        <p:spPr>
          <a:xfrm>
            <a:off x="4106287" y="2888471"/>
            <a:ext cx="598408" cy="598408"/>
          </a:xfrm>
          <a:prstGeom prst="rect">
            <a:avLst/>
          </a:prstGeom>
        </p:spPr>
      </p:pic>
      <p:sp>
        <p:nvSpPr>
          <p:cNvPr id="9" name="Text 5"/>
          <p:cNvSpPr/>
          <p:nvPr/>
        </p:nvSpPr>
        <p:spPr>
          <a:xfrm>
            <a:off x="5003840" y="2867928"/>
            <a:ext cx="2131814"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Team Management</a:t>
            </a:r>
            <a:endParaRPr lang="en-US" sz="2200" dirty="0"/>
          </a:p>
        </p:txBody>
      </p:sp>
      <p:sp>
        <p:nvSpPr>
          <p:cNvPr id="10" name="Text 6"/>
          <p:cNvSpPr/>
          <p:nvPr/>
        </p:nvSpPr>
        <p:spPr>
          <a:xfrm>
            <a:off x="5003840" y="3656251"/>
            <a:ext cx="2131814"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Create and join teams for organized expense tracking.</a:t>
            </a:r>
            <a:endParaRPr lang="en-US" sz="1850" dirty="0"/>
          </a:p>
        </p:txBody>
      </p:sp>
      <p:pic>
        <p:nvPicPr>
          <p:cNvPr id="11" name="Image 2" descr="preencoded.png"/>
          <p:cNvPicPr>
            <a:picLocks noChangeAspect="1"/>
          </p:cNvPicPr>
          <p:nvPr/>
        </p:nvPicPr>
        <p:blipFill>
          <a:blip r:embed="rId5"/>
          <a:stretch>
            <a:fillRect/>
          </a:stretch>
        </p:blipFill>
        <p:spPr>
          <a:xfrm>
            <a:off x="7365492" y="2774689"/>
            <a:ext cx="598408" cy="598408"/>
          </a:xfrm>
          <a:prstGeom prst="rect">
            <a:avLst/>
          </a:prstGeom>
        </p:spPr>
      </p:pic>
      <p:sp>
        <p:nvSpPr>
          <p:cNvPr id="12" name="Text 7"/>
          <p:cNvSpPr/>
          <p:nvPr/>
        </p:nvSpPr>
        <p:spPr>
          <a:xfrm>
            <a:off x="8159194" y="2887251"/>
            <a:ext cx="2131814"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Expense Splitting</a:t>
            </a:r>
            <a:endParaRPr lang="en-US" sz="2200" dirty="0"/>
          </a:p>
        </p:txBody>
      </p:sp>
      <p:sp>
        <p:nvSpPr>
          <p:cNvPr id="13" name="Text 8"/>
          <p:cNvSpPr/>
          <p:nvPr/>
        </p:nvSpPr>
        <p:spPr>
          <a:xfrm>
            <a:off x="8223946" y="3553083"/>
            <a:ext cx="2131814"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Add expenses and split costs easily among team members.</a:t>
            </a:r>
            <a:endParaRPr lang="en-US" sz="1850" dirty="0"/>
          </a:p>
        </p:txBody>
      </p:sp>
      <p:pic>
        <p:nvPicPr>
          <p:cNvPr id="14" name="Image 3" descr="preencoded.png"/>
          <p:cNvPicPr>
            <a:picLocks noChangeAspect="1"/>
          </p:cNvPicPr>
          <p:nvPr/>
        </p:nvPicPr>
        <p:blipFill>
          <a:blip r:embed="rId6"/>
          <a:stretch>
            <a:fillRect/>
          </a:stretch>
        </p:blipFill>
        <p:spPr>
          <a:xfrm>
            <a:off x="10707528" y="2705894"/>
            <a:ext cx="598408" cy="598408"/>
          </a:xfrm>
          <a:prstGeom prst="rect">
            <a:avLst/>
          </a:prstGeom>
        </p:spPr>
      </p:pic>
      <p:sp>
        <p:nvSpPr>
          <p:cNvPr id="15" name="Text 9"/>
          <p:cNvSpPr/>
          <p:nvPr/>
        </p:nvSpPr>
        <p:spPr>
          <a:xfrm>
            <a:off x="11660862" y="2699119"/>
            <a:ext cx="2131814"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Payment Verification</a:t>
            </a:r>
            <a:endParaRPr lang="en-US" sz="2200" dirty="0"/>
          </a:p>
        </p:txBody>
      </p:sp>
      <p:sp>
        <p:nvSpPr>
          <p:cNvPr id="16" name="Text 10"/>
          <p:cNvSpPr/>
          <p:nvPr/>
        </p:nvSpPr>
        <p:spPr>
          <a:xfrm>
            <a:off x="11552458" y="3486879"/>
            <a:ext cx="2131814"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Request and verify payments with status updates.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803559"/>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Technology Stack</a:t>
            </a:r>
            <a:endParaRPr lang="en-US" sz="4400" dirty="0"/>
          </a:p>
        </p:txBody>
      </p:sp>
      <p:sp>
        <p:nvSpPr>
          <p:cNvPr id="3" name="Text 1"/>
          <p:cNvSpPr/>
          <p:nvPr/>
        </p:nvSpPr>
        <p:spPr>
          <a:xfrm>
            <a:off x="837724" y="3105864"/>
            <a:ext cx="2816185" cy="351949"/>
          </a:xfrm>
          <a:prstGeom prst="rect">
            <a:avLst/>
          </a:prstGeom>
          <a:noFill/>
          <a:ln/>
        </p:spPr>
        <p:txBody>
          <a:bodyPr wrap="none" lIns="0" tIns="0" rIns="0" bIns="0" rtlCol="0" anchor="t"/>
          <a:lstStyle/>
          <a:p>
            <a:pPr marL="0" indent="0" algn="l">
              <a:lnSpc>
                <a:spcPts val="2750"/>
              </a:lnSpc>
              <a:buNone/>
            </a:pPr>
            <a:r>
              <a:rPr lang="en-US" sz="3200" kern="0" spc="-44" dirty="0">
                <a:solidFill>
                  <a:srgbClr val="000000"/>
                </a:solidFill>
                <a:latin typeface="Source Serif Pro Semi Bold" pitchFamily="34" charset="0"/>
                <a:ea typeface="Source Serif Pro Semi Bold" pitchFamily="34" charset="-122"/>
                <a:cs typeface="Source Serif Pro Semi Bold" pitchFamily="34" charset="-120"/>
              </a:rPr>
              <a:t>Frontend</a:t>
            </a:r>
            <a:endParaRPr lang="en-US" sz="3200" dirty="0"/>
          </a:p>
        </p:txBody>
      </p:sp>
      <p:sp>
        <p:nvSpPr>
          <p:cNvPr id="4" name="Text 2"/>
          <p:cNvSpPr/>
          <p:nvPr/>
        </p:nvSpPr>
        <p:spPr>
          <a:xfrm>
            <a:off x="837724" y="3697129"/>
            <a:ext cx="3928586" cy="1149072"/>
          </a:xfrm>
          <a:prstGeom prst="rect">
            <a:avLst/>
          </a:prstGeom>
          <a:noFill/>
          <a:ln/>
        </p:spPr>
        <p:txBody>
          <a:bodyPr wrap="square" lIns="0" tIns="0" rIns="0" bIns="0" rtlCol="0" anchor="t"/>
          <a:lstStyle/>
          <a:p>
            <a:pPr marL="0" indent="0" algn="l">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React.js:</a:t>
            </a:r>
            <a:r>
              <a:rPr lang="en-US" sz="1850" kern="0" spc="-38" dirty="0">
                <a:solidFill>
                  <a:srgbClr val="272525"/>
                </a:solidFill>
                <a:latin typeface="Source Sans Pro" pitchFamily="34" charset="0"/>
                <a:ea typeface="Source Sans Pro" pitchFamily="34" charset="-122"/>
                <a:cs typeface="Source Sans Pro" pitchFamily="34" charset="-120"/>
              </a:rPr>
              <a:t> A JavaScript library for building user interfaces, known for its component-based architecture.</a:t>
            </a:r>
            <a:endParaRPr lang="en-US" sz="1850" dirty="0"/>
          </a:p>
        </p:txBody>
      </p:sp>
      <p:sp>
        <p:nvSpPr>
          <p:cNvPr id="5" name="Text 3"/>
          <p:cNvSpPr/>
          <p:nvPr/>
        </p:nvSpPr>
        <p:spPr>
          <a:xfrm>
            <a:off x="837724" y="5061585"/>
            <a:ext cx="3928586" cy="766048"/>
          </a:xfrm>
          <a:prstGeom prst="rect">
            <a:avLst/>
          </a:prstGeom>
          <a:noFill/>
          <a:ln/>
        </p:spPr>
        <p:txBody>
          <a:bodyPr wrap="square" lIns="0" tIns="0" rIns="0" bIns="0" rtlCol="0" anchor="t"/>
          <a:lstStyle/>
          <a:p>
            <a:pPr marL="0" indent="0" algn="l">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Tailwind CSS:</a:t>
            </a:r>
            <a:r>
              <a:rPr lang="en-US" sz="1850" kern="0" spc="-38" dirty="0">
                <a:solidFill>
                  <a:srgbClr val="272525"/>
                </a:solidFill>
                <a:latin typeface="Source Sans Pro" pitchFamily="34" charset="0"/>
                <a:ea typeface="Source Sans Pro" pitchFamily="34" charset="-122"/>
                <a:cs typeface="Source Sans Pro" pitchFamily="34" charset="-120"/>
              </a:rPr>
              <a:t> A  CSS framework for rapid UI development.</a:t>
            </a:r>
            <a:endParaRPr lang="en-US" sz="1850" dirty="0"/>
          </a:p>
        </p:txBody>
      </p:sp>
      <p:sp>
        <p:nvSpPr>
          <p:cNvPr id="6" name="Text 4"/>
          <p:cNvSpPr/>
          <p:nvPr/>
        </p:nvSpPr>
        <p:spPr>
          <a:xfrm>
            <a:off x="5357812" y="3061514"/>
            <a:ext cx="2816185" cy="351949"/>
          </a:xfrm>
          <a:prstGeom prst="rect">
            <a:avLst/>
          </a:prstGeom>
          <a:noFill/>
          <a:ln/>
        </p:spPr>
        <p:txBody>
          <a:bodyPr wrap="none" lIns="0" tIns="0" rIns="0" bIns="0" rtlCol="0" anchor="t"/>
          <a:lstStyle/>
          <a:p>
            <a:pPr marL="0" indent="0" algn="l">
              <a:lnSpc>
                <a:spcPts val="2750"/>
              </a:lnSpc>
              <a:buNone/>
            </a:pPr>
            <a:r>
              <a:rPr lang="en-US" sz="3200" kern="0" spc="-44" dirty="0">
                <a:solidFill>
                  <a:srgbClr val="000000"/>
                </a:solidFill>
                <a:latin typeface="Source Serif Pro Semi Bold" pitchFamily="34" charset="0"/>
                <a:ea typeface="Source Serif Pro Semi Bold" pitchFamily="34" charset="-122"/>
                <a:cs typeface="Source Serif Pro Semi Bold" pitchFamily="34" charset="-120"/>
              </a:rPr>
              <a:t>Backend</a:t>
            </a:r>
            <a:endParaRPr lang="en-US" sz="3200" dirty="0"/>
          </a:p>
        </p:txBody>
      </p:sp>
      <p:sp>
        <p:nvSpPr>
          <p:cNvPr id="7" name="Text 5"/>
          <p:cNvSpPr/>
          <p:nvPr/>
        </p:nvSpPr>
        <p:spPr>
          <a:xfrm>
            <a:off x="5357813" y="3697129"/>
            <a:ext cx="3928586" cy="766048"/>
          </a:xfrm>
          <a:prstGeom prst="rect">
            <a:avLst/>
          </a:prstGeom>
          <a:noFill/>
          <a:ln/>
        </p:spPr>
        <p:txBody>
          <a:bodyPr wrap="square" lIns="0" tIns="0" rIns="0" bIns="0" rtlCol="0" anchor="t"/>
          <a:lstStyle/>
          <a:p>
            <a:pPr marL="0" indent="0" algn="l">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Spring Boot:</a:t>
            </a:r>
            <a:r>
              <a:rPr lang="en-US" sz="1850" kern="0" spc="-38" dirty="0">
                <a:solidFill>
                  <a:srgbClr val="272525"/>
                </a:solidFill>
                <a:latin typeface="Source Sans Pro" pitchFamily="34" charset="0"/>
                <a:ea typeface="Source Sans Pro" pitchFamily="34" charset="-122"/>
                <a:cs typeface="Source Sans Pro" pitchFamily="34" charset="-120"/>
              </a:rPr>
              <a:t> A framework that simplifies building Java-based web applications.</a:t>
            </a:r>
            <a:endParaRPr lang="en-US" sz="1850" dirty="0"/>
          </a:p>
        </p:txBody>
      </p:sp>
      <p:sp>
        <p:nvSpPr>
          <p:cNvPr id="8" name="Text 6"/>
          <p:cNvSpPr/>
          <p:nvPr/>
        </p:nvSpPr>
        <p:spPr>
          <a:xfrm>
            <a:off x="5357813" y="4678561"/>
            <a:ext cx="3928586" cy="1149072"/>
          </a:xfrm>
          <a:prstGeom prst="rect">
            <a:avLst/>
          </a:prstGeom>
          <a:noFill/>
          <a:ln/>
        </p:spPr>
        <p:txBody>
          <a:bodyPr wrap="square" lIns="0" tIns="0" rIns="0" bIns="0" rtlCol="0" anchor="t"/>
          <a:lstStyle/>
          <a:p>
            <a:pPr marL="0" indent="0" algn="l">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JWT Authentication:</a:t>
            </a:r>
            <a:r>
              <a:rPr lang="en-US" sz="1850" kern="0" spc="-38" dirty="0">
                <a:solidFill>
                  <a:srgbClr val="272525"/>
                </a:solidFill>
                <a:latin typeface="Source Sans Pro" pitchFamily="34" charset="0"/>
                <a:ea typeface="Source Sans Pro" pitchFamily="34" charset="-122"/>
                <a:cs typeface="Source Sans Pro" pitchFamily="34" charset="-120"/>
              </a:rPr>
              <a:t> JSON Web Token for secure authentication and authorization.</a:t>
            </a:r>
            <a:endParaRPr lang="en-US" sz="1850" dirty="0"/>
          </a:p>
        </p:txBody>
      </p:sp>
      <p:sp>
        <p:nvSpPr>
          <p:cNvPr id="9" name="Text 7"/>
          <p:cNvSpPr/>
          <p:nvPr/>
        </p:nvSpPr>
        <p:spPr>
          <a:xfrm>
            <a:off x="9877901" y="3105864"/>
            <a:ext cx="2816185" cy="351949"/>
          </a:xfrm>
          <a:prstGeom prst="rect">
            <a:avLst/>
          </a:prstGeom>
          <a:noFill/>
          <a:ln/>
        </p:spPr>
        <p:txBody>
          <a:bodyPr wrap="none" lIns="0" tIns="0" rIns="0" bIns="0" rtlCol="0" anchor="t"/>
          <a:lstStyle/>
          <a:p>
            <a:pPr marL="0" indent="0" algn="l">
              <a:lnSpc>
                <a:spcPts val="2750"/>
              </a:lnSpc>
              <a:buNone/>
            </a:pPr>
            <a:r>
              <a:rPr lang="en-US" sz="3200" kern="0" spc="-44" dirty="0">
                <a:solidFill>
                  <a:srgbClr val="000000"/>
                </a:solidFill>
                <a:latin typeface="Source Serif Pro Semi Bold" pitchFamily="34" charset="0"/>
                <a:ea typeface="Source Serif Pro Semi Bold" pitchFamily="34" charset="-122"/>
                <a:cs typeface="Source Serif Pro Semi Bold" pitchFamily="34" charset="-120"/>
              </a:rPr>
              <a:t>Database &amp; API</a:t>
            </a:r>
            <a:endParaRPr lang="en-US" sz="3200" dirty="0"/>
          </a:p>
        </p:txBody>
      </p:sp>
      <p:sp>
        <p:nvSpPr>
          <p:cNvPr id="10" name="Text 8"/>
          <p:cNvSpPr/>
          <p:nvPr/>
        </p:nvSpPr>
        <p:spPr>
          <a:xfrm>
            <a:off x="9877901" y="3697129"/>
            <a:ext cx="3928586" cy="1149072"/>
          </a:xfrm>
          <a:prstGeom prst="rect">
            <a:avLst/>
          </a:prstGeom>
          <a:noFill/>
          <a:ln/>
        </p:spPr>
        <p:txBody>
          <a:bodyPr wrap="square" lIns="0" tIns="0" rIns="0" bIns="0" rtlCol="0" anchor="t"/>
          <a:lstStyle/>
          <a:p>
            <a:pPr marL="0" indent="0" algn="l">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MySQL:</a:t>
            </a:r>
            <a:r>
              <a:rPr lang="en-US" sz="1850" kern="0" spc="-38" dirty="0">
                <a:solidFill>
                  <a:srgbClr val="272525"/>
                </a:solidFill>
                <a:latin typeface="Source Sans Pro" pitchFamily="34" charset="0"/>
                <a:ea typeface="Source Sans Pro" pitchFamily="34" charset="-122"/>
                <a:cs typeface="Source Sans Pro" pitchFamily="34" charset="-120"/>
              </a:rPr>
              <a:t> A relational database management system for storing application data.</a:t>
            </a:r>
            <a:endParaRPr lang="en-US" sz="1850" dirty="0"/>
          </a:p>
        </p:txBody>
      </p:sp>
      <p:sp>
        <p:nvSpPr>
          <p:cNvPr id="11" name="Text 9"/>
          <p:cNvSpPr/>
          <p:nvPr/>
        </p:nvSpPr>
        <p:spPr>
          <a:xfrm>
            <a:off x="9877901" y="5061585"/>
            <a:ext cx="3928586" cy="1149072"/>
          </a:xfrm>
          <a:prstGeom prst="rect">
            <a:avLst/>
          </a:prstGeom>
          <a:noFill/>
          <a:ln/>
        </p:spPr>
        <p:txBody>
          <a:bodyPr wrap="square" lIns="0" tIns="0" rIns="0" bIns="0" rtlCol="0" anchor="t"/>
          <a:lstStyle/>
          <a:p>
            <a:pPr marL="0" indent="0" algn="l">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RESTful services:</a:t>
            </a:r>
            <a:r>
              <a:rPr lang="en-US" sz="1850" kern="0" spc="-38" dirty="0">
                <a:solidFill>
                  <a:srgbClr val="272525"/>
                </a:solidFill>
                <a:latin typeface="Source Sans Pro" pitchFamily="34" charset="0"/>
                <a:ea typeface="Source Sans Pro" pitchFamily="34" charset="-122"/>
                <a:cs typeface="Source Sans Pro" pitchFamily="34" charset="-120"/>
              </a:rPr>
              <a:t> API design using Spring Boot for seamless communication.</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396484"/>
            <a:ext cx="3661053" cy="457557"/>
          </a:xfrm>
          <a:prstGeom prst="rect">
            <a:avLst/>
          </a:prstGeom>
          <a:noFill/>
          <a:ln/>
        </p:spPr>
        <p:txBody>
          <a:bodyPr wrap="none" lIns="0" tIns="0" rIns="0" bIns="0" rtlCol="0" anchor="t"/>
          <a:lstStyle/>
          <a:p>
            <a:pPr marL="0" indent="0" algn="l">
              <a:lnSpc>
                <a:spcPts val="3600"/>
              </a:lnSpc>
              <a:buNone/>
            </a:pPr>
            <a:r>
              <a:rPr lang="en-US" sz="4400" kern="0" spc="-58" dirty="0">
                <a:solidFill>
                  <a:srgbClr val="000000"/>
                </a:solidFill>
                <a:latin typeface="Source Serif Pro Semi Bold" pitchFamily="34" charset="0"/>
                <a:ea typeface="Source Serif Pro Semi Bold" pitchFamily="34" charset="-122"/>
                <a:cs typeface="Source Serif Pro Semi Bold" pitchFamily="34" charset="-120"/>
              </a:rPr>
              <a:t>User Flow</a:t>
            </a:r>
            <a:endParaRPr lang="en-US" sz="4400" dirty="0"/>
          </a:p>
        </p:txBody>
      </p:sp>
      <p:pic>
        <p:nvPicPr>
          <p:cNvPr id="3" name="Image 0" descr="preencoded.png"/>
          <p:cNvPicPr>
            <a:picLocks noChangeAspect="1"/>
          </p:cNvPicPr>
          <p:nvPr/>
        </p:nvPicPr>
        <p:blipFill>
          <a:blip r:embed="rId3"/>
          <a:stretch>
            <a:fillRect/>
          </a:stretch>
        </p:blipFill>
        <p:spPr>
          <a:xfrm>
            <a:off x="837724" y="2165152"/>
            <a:ext cx="777954" cy="933569"/>
          </a:xfrm>
          <a:prstGeom prst="rect">
            <a:avLst/>
          </a:prstGeom>
        </p:spPr>
      </p:pic>
      <p:sp>
        <p:nvSpPr>
          <p:cNvPr id="4" name="Text 1"/>
          <p:cNvSpPr/>
          <p:nvPr/>
        </p:nvSpPr>
        <p:spPr>
          <a:xfrm>
            <a:off x="1849041" y="2320647"/>
            <a:ext cx="1830467" cy="228719"/>
          </a:xfrm>
          <a:prstGeom prst="rect">
            <a:avLst/>
          </a:prstGeom>
          <a:noFill/>
          <a:ln/>
        </p:spPr>
        <p:txBody>
          <a:bodyPr wrap="none" lIns="0" tIns="0" rIns="0" bIns="0" rtlCol="0" anchor="t"/>
          <a:lstStyle/>
          <a:p>
            <a:pPr marL="0" indent="0" algn="l">
              <a:lnSpc>
                <a:spcPts val="1800"/>
              </a:lnSpc>
              <a:buNone/>
            </a:pPr>
            <a:r>
              <a:rPr lang="en-US" kern="0" spc="-29" dirty="0">
                <a:solidFill>
                  <a:srgbClr val="272525"/>
                </a:solidFill>
                <a:latin typeface="Source Serif Pro Semi Bold" pitchFamily="34" charset="0"/>
                <a:ea typeface="Source Serif Pro Semi Bold" pitchFamily="34" charset="-122"/>
                <a:cs typeface="Source Serif Pro Semi Bold" pitchFamily="34" charset="-120"/>
              </a:rPr>
              <a:t>Authentication</a:t>
            </a:r>
            <a:endParaRPr lang="en-US" dirty="0"/>
          </a:p>
        </p:txBody>
      </p:sp>
      <p:sp>
        <p:nvSpPr>
          <p:cNvPr id="5" name="Text 2"/>
          <p:cNvSpPr/>
          <p:nvPr/>
        </p:nvSpPr>
        <p:spPr>
          <a:xfrm>
            <a:off x="1849041" y="2642711"/>
            <a:ext cx="11943636" cy="248960"/>
          </a:xfrm>
          <a:prstGeom prst="rect">
            <a:avLst/>
          </a:prstGeom>
          <a:noFill/>
          <a:ln/>
        </p:spPr>
        <p:txBody>
          <a:bodyPr wrap="none" lIns="0" tIns="0" rIns="0" bIns="0" rtlCol="0" anchor="t"/>
          <a:lstStyle/>
          <a:p>
            <a:pPr marL="0" indent="0" algn="l">
              <a:lnSpc>
                <a:spcPts val="1950"/>
              </a:lnSpc>
              <a:buNone/>
            </a:pPr>
            <a:r>
              <a:rPr lang="en-US" sz="1400" kern="0" spc="-25" dirty="0">
                <a:solidFill>
                  <a:srgbClr val="272525"/>
                </a:solidFill>
                <a:latin typeface="Source Sans Pro" pitchFamily="34" charset="0"/>
                <a:ea typeface="Source Sans Pro" pitchFamily="34" charset="-122"/>
                <a:cs typeface="Source Sans Pro" pitchFamily="34" charset="-120"/>
              </a:rPr>
              <a:t>Register/Login using JWT authentication for secure access.</a:t>
            </a:r>
            <a:endParaRPr lang="en-US" sz="1400" dirty="0"/>
          </a:p>
        </p:txBody>
      </p:sp>
      <p:pic>
        <p:nvPicPr>
          <p:cNvPr id="6" name="Image 1" descr="preencoded.png"/>
          <p:cNvPicPr>
            <a:picLocks noChangeAspect="1"/>
          </p:cNvPicPr>
          <p:nvPr/>
        </p:nvPicPr>
        <p:blipFill>
          <a:blip r:embed="rId4"/>
          <a:stretch>
            <a:fillRect/>
          </a:stretch>
        </p:blipFill>
        <p:spPr>
          <a:xfrm>
            <a:off x="837724" y="3098721"/>
            <a:ext cx="777954" cy="933569"/>
          </a:xfrm>
          <a:prstGeom prst="rect">
            <a:avLst/>
          </a:prstGeom>
        </p:spPr>
      </p:pic>
      <p:sp>
        <p:nvSpPr>
          <p:cNvPr id="7" name="Text 3"/>
          <p:cNvSpPr/>
          <p:nvPr/>
        </p:nvSpPr>
        <p:spPr>
          <a:xfrm>
            <a:off x="1849041" y="3254216"/>
            <a:ext cx="1830467" cy="228719"/>
          </a:xfrm>
          <a:prstGeom prst="rect">
            <a:avLst/>
          </a:prstGeom>
          <a:noFill/>
          <a:ln/>
        </p:spPr>
        <p:txBody>
          <a:bodyPr wrap="none" lIns="0" tIns="0" rIns="0" bIns="0" rtlCol="0" anchor="t"/>
          <a:lstStyle/>
          <a:p>
            <a:pPr marL="0" indent="0" algn="l">
              <a:lnSpc>
                <a:spcPts val="1800"/>
              </a:lnSpc>
              <a:buNone/>
            </a:pPr>
            <a:r>
              <a:rPr lang="en-US" kern="0" spc="-29" dirty="0">
                <a:solidFill>
                  <a:srgbClr val="272525"/>
                </a:solidFill>
                <a:latin typeface="Source Serif Pro Semi Bold" pitchFamily="34" charset="0"/>
                <a:ea typeface="Source Serif Pro Semi Bold" pitchFamily="34" charset="-122"/>
                <a:cs typeface="Source Serif Pro Semi Bold" pitchFamily="34" charset="-120"/>
              </a:rPr>
              <a:t>Team Management</a:t>
            </a:r>
            <a:endParaRPr lang="en-US" dirty="0"/>
          </a:p>
        </p:txBody>
      </p:sp>
      <p:sp>
        <p:nvSpPr>
          <p:cNvPr id="8" name="Text 4"/>
          <p:cNvSpPr/>
          <p:nvPr/>
        </p:nvSpPr>
        <p:spPr>
          <a:xfrm>
            <a:off x="1849041" y="3576280"/>
            <a:ext cx="11943636" cy="248960"/>
          </a:xfrm>
          <a:prstGeom prst="rect">
            <a:avLst/>
          </a:prstGeom>
          <a:noFill/>
          <a:ln/>
        </p:spPr>
        <p:txBody>
          <a:bodyPr wrap="none" lIns="0" tIns="0" rIns="0" bIns="0" rtlCol="0" anchor="t"/>
          <a:lstStyle/>
          <a:p>
            <a:pPr marL="0" indent="0" algn="l">
              <a:lnSpc>
                <a:spcPts val="1950"/>
              </a:lnSpc>
              <a:buNone/>
            </a:pPr>
            <a:r>
              <a:rPr lang="en-US" sz="1400" kern="0" spc="-25" dirty="0">
                <a:solidFill>
                  <a:srgbClr val="272525"/>
                </a:solidFill>
                <a:latin typeface="Source Sans Pro" pitchFamily="34" charset="0"/>
                <a:ea typeface="Source Sans Pro" pitchFamily="34" charset="-122"/>
                <a:cs typeface="Source Sans Pro" pitchFamily="34" charset="-120"/>
              </a:rPr>
              <a:t>Create or Join a Team to start sharing expenses.</a:t>
            </a:r>
            <a:endParaRPr lang="en-US" sz="1400" dirty="0"/>
          </a:p>
        </p:txBody>
      </p:sp>
      <p:pic>
        <p:nvPicPr>
          <p:cNvPr id="9" name="Image 2" descr="preencoded.png"/>
          <p:cNvPicPr>
            <a:picLocks noChangeAspect="1"/>
          </p:cNvPicPr>
          <p:nvPr/>
        </p:nvPicPr>
        <p:blipFill>
          <a:blip r:embed="rId5"/>
          <a:stretch>
            <a:fillRect/>
          </a:stretch>
        </p:blipFill>
        <p:spPr>
          <a:xfrm>
            <a:off x="837724" y="4032290"/>
            <a:ext cx="777954" cy="933569"/>
          </a:xfrm>
          <a:prstGeom prst="rect">
            <a:avLst/>
          </a:prstGeom>
        </p:spPr>
      </p:pic>
      <p:sp>
        <p:nvSpPr>
          <p:cNvPr id="10" name="Text 5"/>
          <p:cNvSpPr/>
          <p:nvPr/>
        </p:nvSpPr>
        <p:spPr>
          <a:xfrm>
            <a:off x="1849041" y="4187785"/>
            <a:ext cx="1830467" cy="228719"/>
          </a:xfrm>
          <a:prstGeom prst="rect">
            <a:avLst/>
          </a:prstGeom>
          <a:noFill/>
          <a:ln/>
        </p:spPr>
        <p:txBody>
          <a:bodyPr wrap="none" lIns="0" tIns="0" rIns="0" bIns="0" rtlCol="0" anchor="t"/>
          <a:lstStyle/>
          <a:p>
            <a:pPr marL="0" indent="0" algn="l">
              <a:lnSpc>
                <a:spcPts val="1800"/>
              </a:lnSpc>
              <a:buNone/>
            </a:pPr>
            <a:r>
              <a:rPr lang="en-US" kern="0" spc="-29" dirty="0">
                <a:solidFill>
                  <a:srgbClr val="272525"/>
                </a:solidFill>
                <a:latin typeface="Source Serif Pro Semi Bold" pitchFamily="34" charset="0"/>
                <a:ea typeface="Source Serif Pro Semi Bold" pitchFamily="34" charset="-122"/>
                <a:cs typeface="Source Serif Pro Semi Bold" pitchFamily="34" charset="-120"/>
              </a:rPr>
              <a:t>Expense Addition</a:t>
            </a:r>
            <a:endParaRPr lang="en-US" dirty="0"/>
          </a:p>
        </p:txBody>
      </p:sp>
      <p:sp>
        <p:nvSpPr>
          <p:cNvPr id="11" name="Text 6"/>
          <p:cNvSpPr/>
          <p:nvPr/>
        </p:nvSpPr>
        <p:spPr>
          <a:xfrm>
            <a:off x="1849041" y="4509849"/>
            <a:ext cx="11943636" cy="248960"/>
          </a:xfrm>
          <a:prstGeom prst="rect">
            <a:avLst/>
          </a:prstGeom>
          <a:noFill/>
          <a:ln/>
        </p:spPr>
        <p:txBody>
          <a:bodyPr wrap="none" lIns="0" tIns="0" rIns="0" bIns="0" rtlCol="0" anchor="t"/>
          <a:lstStyle/>
          <a:p>
            <a:pPr marL="0" indent="0" algn="l">
              <a:lnSpc>
                <a:spcPts val="1950"/>
              </a:lnSpc>
              <a:buNone/>
            </a:pPr>
            <a:r>
              <a:rPr lang="en-US" sz="1400" kern="0" spc="-25" dirty="0">
                <a:solidFill>
                  <a:srgbClr val="272525"/>
                </a:solidFill>
                <a:latin typeface="Source Sans Pro" pitchFamily="34" charset="0"/>
                <a:ea typeface="Source Sans Pro" pitchFamily="34" charset="-122"/>
                <a:cs typeface="Source Sans Pro" pitchFamily="34" charset="-120"/>
              </a:rPr>
              <a:t>Add Expenses and Assign Splits among team members.</a:t>
            </a:r>
            <a:endParaRPr lang="en-US" sz="1400" dirty="0"/>
          </a:p>
        </p:txBody>
      </p:sp>
      <p:pic>
        <p:nvPicPr>
          <p:cNvPr id="12" name="Image 3" descr="preencoded.png"/>
          <p:cNvPicPr>
            <a:picLocks noChangeAspect="1"/>
          </p:cNvPicPr>
          <p:nvPr/>
        </p:nvPicPr>
        <p:blipFill>
          <a:blip r:embed="rId6"/>
          <a:stretch>
            <a:fillRect/>
          </a:stretch>
        </p:blipFill>
        <p:spPr>
          <a:xfrm>
            <a:off x="837724" y="4965859"/>
            <a:ext cx="777954" cy="933569"/>
          </a:xfrm>
          <a:prstGeom prst="rect">
            <a:avLst/>
          </a:prstGeom>
        </p:spPr>
      </p:pic>
      <p:sp>
        <p:nvSpPr>
          <p:cNvPr id="13" name="Text 7"/>
          <p:cNvSpPr/>
          <p:nvPr/>
        </p:nvSpPr>
        <p:spPr>
          <a:xfrm>
            <a:off x="1849041" y="5121354"/>
            <a:ext cx="1830467" cy="228719"/>
          </a:xfrm>
          <a:prstGeom prst="rect">
            <a:avLst/>
          </a:prstGeom>
          <a:noFill/>
          <a:ln/>
        </p:spPr>
        <p:txBody>
          <a:bodyPr wrap="none" lIns="0" tIns="0" rIns="0" bIns="0" rtlCol="0" anchor="t"/>
          <a:lstStyle/>
          <a:p>
            <a:pPr marL="0" indent="0" algn="l">
              <a:lnSpc>
                <a:spcPts val="1800"/>
              </a:lnSpc>
              <a:buNone/>
            </a:pPr>
            <a:r>
              <a:rPr lang="en-US" kern="0" spc="-29" dirty="0">
                <a:solidFill>
                  <a:srgbClr val="272525"/>
                </a:solidFill>
                <a:latin typeface="Source Serif Pro Semi Bold" pitchFamily="34" charset="0"/>
                <a:ea typeface="Source Serif Pro Semi Bold" pitchFamily="34" charset="-122"/>
                <a:cs typeface="Source Serif Pro Semi Bold" pitchFamily="34" charset="-120"/>
              </a:rPr>
              <a:t>Payment Request</a:t>
            </a:r>
            <a:endParaRPr lang="en-US" dirty="0"/>
          </a:p>
        </p:txBody>
      </p:sp>
      <p:sp>
        <p:nvSpPr>
          <p:cNvPr id="14" name="Text 8"/>
          <p:cNvSpPr/>
          <p:nvPr/>
        </p:nvSpPr>
        <p:spPr>
          <a:xfrm>
            <a:off x="1849041" y="5443418"/>
            <a:ext cx="11943636" cy="248960"/>
          </a:xfrm>
          <a:prstGeom prst="rect">
            <a:avLst/>
          </a:prstGeom>
          <a:noFill/>
          <a:ln/>
        </p:spPr>
        <p:txBody>
          <a:bodyPr wrap="none" lIns="0" tIns="0" rIns="0" bIns="0" rtlCol="0" anchor="t"/>
          <a:lstStyle/>
          <a:p>
            <a:pPr marL="0" indent="0" algn="l">
              <a:lnSpc>
                <a:spcPts val="1950"/>
              </a:lnSpc>
              <a:buNone/>
            </a:pPr>
            <a:r>
              <a:rPr lang="en-US" sz="1400" kern="0" spc="-25" dirty="0">
                <a:solidFill>
                  <a:srgbClr val="272525"/>
                </a:solidFill>
                <a:latin typeface="Source Sans Pro" pitchFamily="34" charset="0"/>
                <a:ea typeface="Source Sans Pro" pitchFamily="34" charset="-122"/>
                <a:cs typeface="Source Sans Pro" pitchFamily="34" charset="-120"/>
              </a:rPr>
              <a:t>Request Payments by  Members  involved in expense .</a:t>
            </a:r>
            <a:endParaRPr lang="en-US" sz="1400" dirty="0"/>
          </a:p>
        </p:txBody>
      </p:sp>
      <p:pic>
        <p:nvPicPr>
          <p:cNvPr id="15" name="Image 4" descr="preencoded.png"/>
          <p:cNvPicPr>
            <a:picLocks noChangeAspect="1"/>
          </p:cNvPicPr>
          <p:nvPr/>
        </p:nvPicPr>
        <p:blipFill>
          <a:blip r:embed="rId7"/>
          <a:stretch>
            <a:fillRect/>
          </a:stretch>
        </p:blipFill>
        <p:spPr>
          <a:xfrm>
            <a:off x="837724" y="5899428"/>
            <a:ext cx="777954" cy="933569"/>
          </a:xfrm>
          <a:prstGeom prst="rect">
            <a:avLst/>
          </a:prstGeom>
        </p:spPr>
      </p:pic>
      <p:sp>
        <p:nvSpPr>
          <p:cNvPr id="16" name="Text 9"/>
          <p:cNvSpPr/>
          <p:nvPr/>
        </p:nvSpPr>
        <p:spPr>
          <a:xfrm>
            <a:off x="1849041" y="6054923"/>
            <a:ext cx="2008465" cy="228719"/>
          </a:xfrm>
          <a:prstGeom prst="rect">
            <a:avLst/>
          </a:prstGeom>
          <a:noFill/>
          <a:ln/>
        </p:spPr>
        <p:txBody>
          <a:bodyPr wrap="none" lIns="0" tIns="0" rIns="0" bIns="0" rtlCol="0" anchor="t"/>
          <a:lstStyle/>
          <a:p>
            <a:pPr marL="0" indent="0" algn="l">
              <a:lnSpc>
                <a:spcPts val="1800"/>
              </a:lnSpc>
              <a:buNone/>
            </a:pPr>
            <a:r>
              <a:rPr lang="en-US" kern="0" spc="-29" dirty="0">
                <a:solidFill>
                  <a:srgbClr val="272525"/>
                </a:solidFill>
                <a:latin typeface="Source Serif Pro Semi Bold" pitchFamily="34" charset="0"/>
                <a:ea typeface="Source Serif Pro Semi Bold" pitchFamily="34" charset="-122"/>
                <a:cs typeface="Source Serif Pro Semi Bold" pitchFamily="34" charset="-120"/>
              </a:rPr>
              <a:t>Verification &amp; Settlement</a:t>
            </a:r>
            <a:endParaRPr lang="en-US" dirty="0"/>
          </a:p>
        </p:txBody>
      </p:sp>
      <p:sp>
        <p:nvSpPr>
          <p:cNvPr id="17" name="Text 10"/>
          <p:cNvSpPr/>
          <p:nvPr/>
        </p:nvSpPr>
        <p:spPr>
          <a:xfrm>
            <a:off x="1849041" y="6376987"/>
            <a:ext cx="11943636" cy="248960"/>
          </a:xfrm>
          <a:prstGeom prst="rect">
            <a:avLst/>
          </a:prstGeom>
          <a:noFill/>
          <a:ln/>
        </p:spPr>
        <p:txBody>
          <a:bodyPr wrap="none" lIns="0" tIns="0" rIns="0" bIns="0" rtlCol="0" anchor="t"/>
          <a:lstStyle/>
          <a:p>
            <a:pPr marL="0" indent="0" algn="l">
              <a:lnSpc>
                <a:spcPts val="1950"/>
              </a:lnSpc>
              <a:buNone/>
            </a:pPr>
            <a:r>
              <a:rPr lang="en-US" sz="1400" b="1" kern="0" spc="-25" dirty="0">
                <a:solidFill>
                  <a:srgbClr val="272525"/>
                </a:solidFill>
                <a:latin typeface="Source Sans Pro" pitchFamily="34" charset="0"/>
                <a:ea typeface="Source Sans Pro" pitchFamily="34" charset="-122"/>
                <a:cs typeface="Source Sans Pro" pitchFamily="34" charset="-120"/>
              </a:rPr>
              <a:t>Only the team creator</a:t>
            </a:r>
            <a:r>
              <a:rPr lang="en-US" sz="1400" kern="0" spc="-25" dirty="0">
                <a:solidFill>
                  <a:srgbClr val="272525"/>
                </a:solidFill>
                <a:latin typeface="Source Sans Pro" pitchFamily="34" charset="0"/>
                <a:ea typeface="Source Sans Pro" pitchFamily="34" charset="-122"/>
                <a:cs typeface="Source Sans Pro" pitchFamily="34" charset="-120"/>
              </a:rPr>
              <a:t> can </a:t>
            </a:r>
            <a:r>
              <a:rPr lang="en-US" sz="1400" b="1" kern="0" spc="-25" dirty="0">
                <a:solidFill>
                  <a:srgbClr val="272525"/>
                </a:solidFill>
                <a:latin typeface="Source Sans Pro" pitchFamily="34" charset="0"/>
                <a:ea typeface="Source Sans Pro" pitchFamily="34" charset="-122"/>
                <a:cs typeface="Source Sans Pro" pitchFamily="34" charset="-120"/>
              </a:rPr>
              <a:t>settle expenses</a:t>
            </a:r>
            <a:r>
              <a:rPr lang="en-US" sz="1400" kern="0" spc="-25" dirty="0">
                <a:solidFill>
                  <a:srgbClr val="272525"/>
                </a:solidFill>
                <a:latin typeface="Source Sans Pro" pitchFamily="34" charset="0"/>
                <a:ea typeface="Source Sans Pro" pitchFamily="34" charset="-122"/>
                <a:cs typeface="Source Sans Pro" pitchFamily="34" charset="-120"/>
              </a:rPr>
              <a:t> while Other members can </a:t>
            </a:r>
            <a:r>
              <a:rPr lang="en-US" sz="1400" b="1" kern="0" spc="-25" dirty="0">
                <a:solidFill>
                  <a:srgbClr val="272525"/>
                </a:solidFill>
                <a:latin typeface="Source Sans Pro" pitchFamily="34" charset="0"/>
                <a:ea typeface="Source Sans Pro" pitchFamily="34" charset="-122"/>
                <a:cs typeface="Source Sans Pro" pitchFamily="34" charset="-120"/>
              </a:rPr>
              <a:t>request settlement</a:t>
            </a:r>
            <a:r>
              <a:rPr lang="en-US" sz="1400" kern="0" spc="-25" dirty="0">
                <a:solidFill>
                  <a:srgbClr val="272525"/>
                </a:solidFill>
                <a:latin typeface="Source Sans Pro" pitchFamily="34" charset="0"/>
                <a:ea typeface="Source Sans Pro" pitchFamily="34" charset="-122"/>
                <a:cs typeface="Source Sans Pro" pitchFamily="34" charset="-120"/>
              </a:rPr>
              <a:t>.</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ext 0"/>
          <p:cNvSpPr/>
          <p:nvPr/>
        </p:nvSpPr>
        <p:spPr>
          <a:xfrm>
            <a:off x="837724" y="1739979"/>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Activity Diagram</a:t>
            </a:r>
            <a:endParaRPr lang="en-US" sz="4400" dirty="0"/>
          </a:p>
        </p:txBody>
      </p:sp>
      <p:sp>
        <p:nvSpPr>
          <p:cNvPr id="3" name="Text 1"/>
          <p:cNvSpPr/>
          <p:nvPr/>
        </p:nvSpPr>
        <p:spPr>
          <a:xfrm>
            <a:off x="837724" y="2683312"/>
            <a:ext cx="6185535" cy="3830241"/>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activity diagram represents the structured workflow of the Bill Splitter Application, ensuring a seamless user experience. The process starts with user authentication, where users must log in or sign up to access the dashboard. Once logged in, they can create a team, invite members, or join existing teams. Within a team, users can add expenses, view the expense list, and track payments. Only the team creator can settle expenses, while other members can request settlements. The system maintains a record of all transactions, ensuring transparency and efficient expense management</a:t>
            </a:r>
            <a:endParaRPr lang="en-US" sz="1850" dirty="0"/>
          </a:p>
        </p:txBody>
      </p:sp>
      <p:sp>
        <p:nvSpPr>
          <p:cNvPr id="4" name="Text 2"/>
          <p:cNvSpPr/>
          <p:nvPr/>
        </p:nvSpPr>
        <p:spPr>
          <a:xfrm>
            <a:off x="7614761" y="1136094"/>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9" name="Graphic 8">
            <a:extLst>
              <a:ext uri="{FF2B5EF4-FFF2-40B4-BE49-F238E27FC236}">
                <a16:creationId xmlns:a16="http://schemas.microsoft.com/office/drawing/2014/main" id="{693E3CD6-E852-6F12-8D4E-1933DFCC11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5200" y="234778"/>
            <a:ext cx="6930189" cy="7760044"/>
          </a:xfrm>
          <a:prstGeom prst="rect">
            <a:avLst/>
          </a:prstGeom>
        </p:spPr>
      </p:pic>
      <mc:AlternateContent xmlns:mc="http://schemas.openxmlformats.org/markup-compatibility/2006">
        <mc:Choice xmlns:p14="http://schemas.microsoft.com/office/powerpoint/2010/main" Requires="p14">
          <p:contentPart p14:bwMode="auto" r:id="rId5">
            <p14:nvContentPartPr>
              <p14:cNvPr id="31" name="Ink 30">
                <a:extLst>
                  <a:ext uri="{FF2B5EF4-FFF2-40B4-BE49-F238E27FC236}">
                    <a16:creationId xmlns:a16="http://schemas.microsoft.com/office/drawing/2014/main" id="{6FBF3242-3E58-2E55-AA71-782DA5A0E294}"/>
                  </a:ext>
                </a:extLst>
              </p14:cNvPr>
              <p14:cNvContentPartPr/>
              <p14:nvPr/>
            </p14:nvContentPartPr>
            <p14:xfrm>
              <a:off x="13036750" y="7912140"/>
              <a:ext cx="1263240" cy="165960"/>
            </p14:xfrm>
          </p:contentPart>
        </mc:Choice>
        <mc:Fallback>
          <p:pic>
            <p:nvPicPr>
              <p:cNvPr id="31" name="Ink 30">
                <a:extLst>
                  <a:ext uri="{FF2B5EF4-FFF2-40B4-BE49-F238E27FC236}">
                    <a16:creationId xmlns:a16="http://schemas.microsoft.com/office/drawing/2014/main" id="{6FBF3242-3E58-2E55-AA71-782DA5A0E294}"/>
                  </a:ext>
                </a:extLst>
              </p:cNvPr>
              <p:cNvPicPr/>
              <p:nvPr/>
            </p:nvPicPr>
            <p:blipFill>
              <a:blip r:embed="rId6"/>
              <a:stretch>
                <a:fillRect/>
              </a:stretch>
            </p:blipFill>
            <p:spPr>
              <a:xfrm>
                <a:off x="12974110" y="7849140"/>
                <a:ext cx="1388880" cy="2916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6477477" y="354651"/>
            <a:ext cx="8160186" cy="7759202"/>
          </a:xfrm>
          <a:prstGeom prst="rect">
            <a:avLst/>
          </a:prstGeom>
        </p:spPr>
      </p:pic>
      <p:sp>
        <p:nvSpPr>
          <p:cNvPr id="4" name="Text 0"/>
          <p:cNvSpPr/>
          <p:nvPr/>
        </p:nvSpPr>
        <p:spPr>
          <a:xfrm>
            <a:off x="837724" y="1093589"/>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Database Diagram</a:t>
            </a:r>
            <a:endParaRPr lang="en-US" sz="4400" dirty="0"/>
          </a:p>
        </p:txBody>
      </p:sp>
      <p:sp>
        <p:nvSpPr>
          <p:cNvPr id="5" name="Text 1"/>
          <p:cNvSpPr/>
          <p:nvPr/>
        </p:nvSpPr>
        <p:spPr>
          <a:xfrm>
            <a:off x="837724" y="2156579"/>
            <a:ext cx="5639753" cy="4979313"/>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database diagram visualizes the structure and relationships between key tables in the Bill Splitter Application, ensuring organized and efficient data management. It outlines how users, teams, and expenses are interconnected, maintaining data integrity and enabling smooth operations. The </a:t>
            </a:r>
            <a:r>
              <a:rPr lang="en-US" sz="1850" b="1" kern="0" spc="-38" dirty="0">
                <a:solidFill>
                  <a:srgbClr val="272525"/>
                </a:solidFill>
                <a:latin typeface="Source Sans Pro" pitchFamily="34" charset="0"/>
                <a:ea typeface="Source Sans Pro" pitchFamily="34" charset="-122"/>
                <a:cs typeface="Source Sans Pro" pitchFamily="34" charset="-120"/>
              </a:rPr>
              <a:t>Users</a:t>
            </a:r>
            <a:r>
              <a:rPr lang="en-US" sz="1850" kern="0" spc="-38" dirty="0">
                <a:solidFill>
                  <a:srgbClr val="272525"/>
                </a:solidFill>
                <a:latin typeface="Source Sans Pro" pitchFamily="34" charset="0"/>
                <a:ea typeface="Source Sans Pro" pitchFamily="34" charset="-122"/>
                <a:cs typeface="Source Sans Pro" pitchFamily="34" charset="-120"/>
              </a:rPr>
              <a:t> table stores user details and authentication data, linking to the </a:t>
            </a:r>
            <a:r>
              <a:rPr lang="en-US" sz="1850" b="1" kern="0" spc="-38" dirty="0">
                <a:solidFill>
                  <a:srgbClr val="272525"/>
                </a:solidFill>
                <a:latin typeface="Source Sans Pro" pitchFamily="34" charset="0"/>
                <a:ea typeface="Source Sans Pro" pitchFamily="34" charset="-122"/>
                <a:cs typeface="Source Sans Pro" pitchFamily="34" charset="-120"/>
              </a:rPr>
              <a:t>Teams</a:t>
            </a:r>
            <a:r>
              <a:rPr lang="en-US" sz="1850" kern="0" spc="-38" dirty="0">
                <a:solidFill>
                  <a:srgbClr val="272525"/>
                </a:solidFill>
                <a:latin typeface="Source Sans Pro" pitchFamily="34" charset="0"/>
                <a:ea typeface="Source Sans Pro" pitchFamily="34" charset="-122"/>
                <a:cs typeface="Source Sans Pro" pitchFamily="34" charset="-120"/>
              </a:rPr>
              <a:t> table, where team information and memberships are managed. The </a:t>
            </a:r>
            <a:r>
              <a:rPr lang="en-US" sz="1850" b="1" kern="0" spc="-38" dirty="0">
                <a:solidFill>
                  <a:srgbClr val="272525"/>
                </a:solidFill>
                <a:latin typeface="Source Sans Pro" pitchFamily="34" charset="0"/>
                <a:ea typeface="Source Sans Pro" pitchFamily="34" charset="-122"/>
                <a:cs typeface="Source Sans Pro" pitchFamily="34" charset="-120"/>
              </a:rPr>
              <a:t>Expenses</a:t>
            </a:r>
            <a:r>
              <a:rPr lang="en-US" sz="1850" kern="0" spc="-38" dirty="0">
                <a:solidFill>
                  <a:srgbClr val="272525"/>
                </a:solidFill>
                <a:latin typeface="Source Sans Pro" pitchFamily="34" charset="0"/>
                <a:ea typeface="Source Sans Pro" pitchFamily="34" charset="-122"/>
                <a:cs typeface="Source Sans Pro" pitchFamily="34" charset="-120"/>
              </a:rPr>
              <a:t> table records shared costs, associating each expense with a specific team and its contributing members. The diagram clearly defines how expenses are split, tracked, and settled, ensuring transparency and accurate financial management within teams.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06277" y="0"/>
            <a:ext cx="6324123" cy="8229600"/>
          </a:xfrm>
          <a:prstGeom prst="rect">
            <a:avLst/>
          </a:prstGeom>
        </p:spPr>
      </p:pic>
      <p:sp>
        <p:nvSpPr>
          <p:cNvPr id="3" name="Text 0"/>
          <p:cNvSpPr/>
          <p:nvPr/>
        </p:nvSpPr>
        <p:spPr>
          <a:xfrm>
            <a:off x="837724" y="1841073"/>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Sign Up</a:t>
            </a:r>
            <a:endParaRPr lang="en-US" sz="4400" dirty="0"/>
          </a:p>
        </p:txBody>
      </p:sp>
      <p:sp>
        <p:nvSpPr>
          <p:cNvPr id="4" name="Text 1"/>
          <p:cNvSpPr/>
          <p:nvPr/>
        </p:nvSpPr>
        <p:spPr>
          <a:xfrm>
            <a:off x="837724" y="2854636"/>
            <a:ext cx="7468553"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sign-up page provides a simple and user-friendly interface, allowing new users to create an account effortlessly. By entering basic details such as name, email, and password, users can quickly register and gain access to the application.</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pattFill prst="pct75">
          <a:fgClr>
            <a:srgbClr val="000000"/>
          </a:fgClr>
          <a:bgClr>
            <a:schemeClr val="bg1"/>
          </a:bgClr>
        </a:patt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402595" y="0"/>
            <a:ext cx="6227805" cy="8229600"/>
          </a:xfrm>
          <a:prstGeom prst="rect">
            <a:avLst/>
          </a:prstGeom>
        </p:spPr>
      </p:pic>
      <p:sp>
        <p:nvSpPr>
          <p:cNvPr id="3" name="Text 0"/>
          <p:cNvSpPr/>
          <p:nvPr/>
        </p:nvSpPr>
        <p:spPr>
          <a:xfrm>
            <a:off x="837724" y="1817022"/>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Login Page</a:t>
            </a:r>
            <a:endParaRPr lang="en-US" sz="4400" dirty="0"/>
          </a:p>
        </p:txBody>
      </p:sp>
      <p:sp>
        <p:nvSpPr>
          <p:cNvPr id="4" name="Text 1"/>
          <p:cNvSpPr/>
          <p:nvPr/>
        </p:nvSpPr>
        <p:spPr>
          <a:xfrm>
            <a:off x="837724" y="2755817"/>
            <a:ext cx="7194168" cy="229814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login page provides a simple and secure way for users to access their accounts. With a clean design and clear input fields, users can quickly enter their credentials and log in without hassle. Security is a priority, ensuring that authentication is handled safely while maintaining a seamless user experience. The straightforward process minimizes delays, allowing users to access their teams and manage expenses efficiently.</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1071</Words>
  <Application>Microsoft Office PowerPoint</Application>
  <PresentationFormat>Custom</PresentationFormat>
  <Paragraphs>98</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Source Sans Pro</vt:lpstr>
      <vt:lpstr>Source Serif Pro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AMIT KARDWAL</cp:lastModifiedBy>
  <cp:revision>5</cp:revision>
  <dcterms:created xsi:type="dcterms:W3CDTF">2025-04-03T09:38:51Z</dcterms:created>
  <dcterms:modified xsi:type="dcterms:W3CDTF">2025-04-03T10:31:17Z</dcterms:modified>
</cp:coreProperties>
</file>